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8" d="100"/>
          <a:sy n="108" d="100"/>
        </p:scale>
        <p:origin x="-1704"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030883E-A722-4066-840D-D777BDE6BE83}" type="datetimeFigureOut">
              <a:rPr lang="zh-CN" altLang="en-US" smtClean="0"/>
              <a:pPr/>
              <a:t>2024/9/4</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01EFA8-B96F-4E80-BBA4-A5264A80292D}"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2</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7</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8</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9</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normAutofit/>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pPr/>
              <a:t>10</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标题 28"/>
          <p:cNvSpPr>
            <a:spLocks noGrp="1"/>
          </p:cNvSpPr>
          <p:nvPr>
            <p:ph type="ctrTitle"/>
          </p:nvPr>
        </p:nvSpPr>
        <p:spPr>
          <a:xfrm>
            <a:off x="381000" y="4853411"/>
            <a:ext cx="8458200" cy="1222375"/>
          </a:xfrm>
        </p:spPr>
        <p:txBody>
          <a:bodyPr anchor="t"/>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16" name="日期占位符 15"/>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2" name="页脚占位符 1"/>
          <p:cNvSpPr>
            <a:spLocks noGrp="1"/>
          </p:cNvSpPr>
          <p:nvPr>
            <p:ph type="ftr" sz="quarter" idx="11"/>
          </p:nvPr>
        </p:nvSpPr>
        <p:spPr/>
        <p:txBody>
          <a:bodyPr/>
          <a:lstStyle/>
          <a:p>
            <a:endParaRPr lang="zh-CN" altLang="en-US"/>
          </a:p>
        </p:txBody>
      </p:sp>
      <p:sp>
        <p:nvSpPr>
          <p:cNvPr id="15" name="灯片编号占位符 14"/>
          <p:cNvSpPr>
            <a:spLocks noGrp="1"/>
          </p:cNvSpPr>
          <p:nvPr>
            <p:ph type="sldNum" sz="quarter" idx="12"/>
          </p:nvPr>
        </p:nvSpPr>
        <p:spPr>
          <a:xfrm>
            <a:off x="8229600" y="6473952"/>
            <a:ext cx="758952" cy="246888"/>
          </a:xfrm>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549276"/>
            <a:ext cx="18288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549276"/>
            <a:ext cx="62484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5、hipptx.com原创课件">
    <p:spTree>
      <p:nvGrpSpPr>
        <p:cNvPr id="1" name=""/>
        <p:cNvGrpSpPr/>
        <p:nvPr/>
      </p:nvGrpSpPr>
      <p:grpSpPr>
        <a:xfrm>
          <a:off x="0" y="0"/>
          <a:ext cx="0" cy="0"/>
          <a:chOff x="0" y="0"/>
          <a:chExt cx="0" cy="0"/>
        </a:xfrm>
      </p:grpSpPr>
      <p:pic>
        <p:nvPicPr>
          <p:cNvPr id="5" name="图片 4">
            <a:extLst>
              <a:ext uri="{FF2B5EF4-FFF2-40B4-BE49-F238E27FC236}">
                <a16:creationId xmlns:a16="http://schemas.microsoft.com/office/drawing/2014/main" xmlns="" id="{ED378772-E51A-4C0B-9125-1DEC1A367265}"/>
              </a:ext>
            </a:extLst>
          </p:cNvPr>
          <p:cNvPicPr>
            <a:picLocks noChangeAspect="1"/>
          </p:cNvPicPr>
          <p:nvPr userDrawn="1"/>
        </p:nvPicPr>
        <p:blipFill>
          <a:blip r:embed="rId2">
            <a:extLst>
              <a:ext uri="{BEBA8EAE-BF5A-486C-A8C5-ECC9F3942E4B}">
                <a14:imgProps xmlns:a14="http://schemas.microsoft.com/office/drawing/2010/main" xmlns="">
                  <a14:imgLayer r:embed="rId3">
                    <a14:imgEffect>
                      <a14:artisticPastelsSmooth/>
                    </a14:imgEffect>
                  </a14:imgLayer>
                </a14:imgProps>
              </a:ext>
              <a:ext uri="{28A0092B-C50C-407E-A947-70E740481C1C}">
                <a14:useLocalDpi xmlns:a14="http://schemas.microsoft.com/office/drawing/2010/main" xmlns="" val="0"/>
              </a:ext>
            </a:extLst>
          </a:blip>
          <a:stretch>
            <a:fillRect/>
          </a:stretch>
        </p:blipFill>
        <p:spPr>
          <a:xfrm>
            <a:off x="0" y="0"/>
            <a:ext cx="9144000" cy="6851904"/>
          </a:xfrm>
          <a:prstGeom prst="rect">
            <a:avLst/>
          </a:prstGeom>
        </p:spPr>
      </p:pic>
      <p:sp>
        <p:nvSpPr>
          <p:cNvPr id="2" name="任意多边形: 形状 1">
            <a:extLst>
              <a:ext uri="{FF2B5EF4-FFF2-40B4-BE49-F238E27FC236}">
                <a16:creationId xmlns:a16="http://schemas.microsoft.com/office/drawing/2014/main" xmlns="" id="{D729C302-4F0C-4ACF-918D-D71D80547678}"/>
              </a:ext>
            </a:extLst>
          </p:cNvPr>
          <p:cNvSpPr/>
          <p:nvPr userDrawn="1"/>
        </p:nvSpPr>
        <p:spPr>
          <a:xfrm>
            <a:off x="0" y="5900734"/>
            <a:ext cx="9144000" cy="957267"/>
          </a:xfrm>
          <a:custGeom>
            <a:avLst/>
            <a:gdLst>
              <a:gd name="connsiteX0" fmla="*/ 6096000 w 12192000"/>
              <a:gd name="connsiteY0" fmla="*/ 0 h 957267"/>
              <a:gd name="connsiteX1" fmla="*/ 12134796 w 12192000"/>
              <a:gd name="connsiteY1" fmla="*/ 834374 h 957267"/>
              <a:gd name="connsiteX2" fmla="*/ 12192000 w 12192000"/>
              <a:gd name="connsiteY2" fmla="*/ 867813 h 957267"/>
              <a:gd name="connsiteX3" fmla="*/ 12192000 w 12192000"/>
              <a:gd name="connsiteY3" fmla="*/ 957267 h 957267"/>
              <a:gd name="connsiteX4" fmla="*/ 0 w 12192000"/>
              <a:gd name="connsiteY4" fmla="*/ 957267 h 957267"/>
              <a:gd name="connsiteX5" fmla="*/ 0 w 12192000"/>
              <a:gd name="connsiteY5" fmla="*/ 867813 h 957267"/>
              <a:gd name="connsiteX6" fmla="*/ 57204 w 12192000"/>
              <a:gd name="connsiteY6" fmla="*/ 834374 h 957267"/>
              <a:gd name="connsiteX7" fmla="*/ 6096000 w 12192000"/>
              <a:gd name="connsiteY7" fmla="*/ 0 h 9572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957267">
                <a:moveTo>
                  <a:pt x="6096000" y="0"/>
                </a:moveTo>
                <a:cubicBezTo>
                  <a:pt x="8869893" y="0"/>
                  <a:pt x="11233467" y="347479"/>
                  <a:pt x="12134796" y="834374"/>
                </a:cubicBezTo>
                <a:lnTo>
                  <a:pt x="12192000" y="867813"/>
                </a:lnTo>
                <a:lnTo>
                  <a:pt x="12192000" y="957267"/>
                </a:lnTo>
                <a:lnTo>
                  <a:pt x="0" y="957267"/>
                </a:lnTo>
                <a:lnTo>
                  <a:pt x="0" y="867813"/>
                </a:lnTo>
                <a:lnTo>
                  <a:pt x="57204" y="834374"/>
                </a:lnTo>
                <a:cubicBezTo>
                  <a:pt x="958533" y="347479"/>
                  <a:pt x="3322107" y="0"/>
                  <a:pt x="6096000" y="0"/>
                </a:cubicBez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3" name="任意多边形: 形状 2">
            <a:extLst>
              <a:ext uri="{FF2B5EF4-FFF2-40B4-BE49-F238E27FC236}">
                <a16:creationId xmlns:a16="http://schemas.microsoft.com/office/drawing/2014/main" xmlns="" id="{CD62BFC0-8596-4198-BCD3-DC2992169CFB}"/>
              </a:ext>
            </a:extLst>
          </p:cNvPr>
          <p:cNvSpPr/>
          <p:nvPr userDrawn="1"/>
        </p:nvSpPr>
        <p:spPr>
          <a:xfrm>
            <a:off x="101264" y="6062662"/>
            <a:ext cx="8941473" cy="795338"/>
          </a:xfrm>
          <a:custGeom>
            <a:avLst/>
            <a:gdLst>
              <a:gd name="connsiteX0" fmla="*/ 5960982 w 11921964"/>
              <a:gd name="connsiteY0" fmla="*/ 0 h 795338"/>
              <a:gd name="connsiteX1" fmla="*/ 11884667 w 11921964"/>
              <a:gd name="connsiteY1" fmla="*/ 776629 h 795338"/>
              <a:gd name="connsiteX2" fmla="*/ 11921964 w 11921964"/>
              <a:gd name="connsiteY2" fmla="*/ 795338 h 795338"/>
              <a:gd name="connsiteX3" fmla="*/ 0 w 11921964"/>
              <a:gd name="connsiteY3" fmla="*/ 795338 h 795338"/>
              <a:gd name="connsiteX4" fmla="*/ 37297 w 11921964"/>
              <a:gd name="connsiteY4" fmla="*/ 776629 h 795338"/>
              <a:gd name="connsiteX5" fmla="*/ 5960982 w 11921964"/>
              <a:gd name="connsiteY5" fmla="*/ 0 h 7953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921964" h="795338">
                <a:moveTo>
                  <a:pt x="5960982" y="0"/>
                </a:moveTo>
                <a:cubicBezTo>
                  <a:pt x="8623919" y="0"/>
                  <a:pt x="10908707" y="320237"/>
                  <a:pt x="11884667" y="776629"/>
                </a:cubicBezTo>
                <a:lnTo>
                  <a:pt x="11921964" y="795338"/>
                </a:lnTo>
                <a:lnTo>
                  <a:pt x="0" y="795338"/>
                </a:lnTo>
                <a:lnTo>
                  <a:pt x="37297" y="776629"/>
                </a:lnTo>
                <a:cubicBezTo>
                  <a:pt x="1013257" y="320237"/>
                  <a:pt x="3298045" y="0"/>
                  <a:pt x="5960982"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pic>
        <p:nvPicPr>
          <p:cNvPr id="4" name="图片 3">
            <a:extLst>
              <a:ext uri="{FF2B5EF4-FFF2-40B4-BE49-F238E27FC236}">
                <a16:creationId xmlns:a16="http://schemas.microsoft.com/office/drawing/2014/main" xmlns="" id="{65840943-D548-4545-9B0E-BDC74BBB2AF9}"/>
              </a:ext>
            </a:extLst>
          </p:cNvPr>
          <p:cNvPicPr>
            <a:picLocks noChangeAspect="1"/>
          </p:cNvPicPr>
          <p:nvPr userDrawn="1"/>
        </p:nvPicPr>
        <p:blipFill>
          <a:blip r:embed="rId4" cstate="print">
            <a:extLst>
              <a:ext uri="{28A0092B-C50C-407E-A947-70E740481C1C}">
                <a14:useLocalDpi xmlns:a14="http://schemas.microsoft.com/office/drawing/2010/main" xmlns="" val="0"/>
              </a:ext>
            </a:extLst>
          </a:blip>
          <a:stretch>
            <a:fillRect/>
          </a:stretch>
        </p:blipFill>
        <p:spPr>
          <a:xfrm>
            <a:off x="6770446" y="3994150"/>
            <a:ext cx="1798483" cy="2817866"/>
          </a:xfrm>
          <a:prstGeom prst="rect">
            <a:avLst/>
          </a:prstGeom>
        </p:spPr>
      </p:pic>
    </p:spTree>
    <p:extLst>
      <p:ext uri="{BB962C8B-B14F-4D97-AF65-F5344CB8AC3E}">
        <p14:creationId xmlns:p14="http://schemas.microsoft.com/office/powerpoint/2010/main" xmlns="" val="6898473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hipptx.com原创课件">
    <p:spTree>
      <p:nvGrpSpPr>
        <p:cNvPr id="1" name=""/>
        <p:cNvGrpSpPr/>
        <p:nvPr/>
      </p:nvGrpSpPr>
      <p:grpSpPr>
        <a:xfrm>
          <a:off x="0" y="0"/>
          <a:ext cx="0" cy="0"/>
          <a:chOff x="0" y="0"/>
          <a:chExt cx="0" cy="0"/>
        </a:xfrm>
      </p:grpSpPr>
      <p:pic>
        <p:nvPicPr>
          <p:cNvPr id="6" name="图片 5">
            <a:extLst>
              <a:ext uri="{FF2B5EF4-FFF2-40B4-BE49-F238E27FC236}">
                <a16:creationId xmlns:a16="http://schemas.microsoft.com/office/drawing/2014/main" xmlns="" id="{47FB1698-1999-49B2-AB67-32DEE3CFC723}"/>
              </a:ext>
            </a:extLst>
          </p:cNvPr>
          <p:cNvPicPr>
            <a:picLocks noChangeAspect="1"/>
          </p:cNvPicPr>
          <p:nvPr userDrawn="1"/>
        </p:nvPicPr>
        <p:blipFill>
          <a:blip r:embed="rId2">
            <a:extLst>
              <a:ext uri="{BEBA8EAE-BF5A-486C-A8C5-ECC9F3942E4B}">
                <a14:imgProps xmlns:a14="http://schemas.microsoft.com/office/drawing/2010/main" xmlns="">
                  <a14:imgLayer r:embed="rId3">
                    <a14:imgEffect>
                      <a14:artisticPastelsSmooth/>
                    </a14:imgEffect>
                  </a14:imgLayer>
                </a14:imgProps>
              </a:ext>
              <a:ext uri="{28A0092B-C50C-407E-A947-70E740481C1C}">
                <a14:useLocalDpi xmlns:a14="http://schemas.microsoft.com/office/drawing/2010/main" xmlns="" val="0"/>
              </a:ext>
            </a:extLst>
          </a:blip>
          <a:stretch>
            <a:fillRect/>
          </a:stretch>
        </p:blipFill>
        <p:spPr>
          <a:xfrm>
            <a:off x="0" y="0"/>
            <a:ext cx="9144000" cy="6851904"/>
          </a:xfrm>
          <a:prstGeom prst="rect">
            <a:avLst/>
          </a:prstGeom>
          <a:noFill/>
        </p:spPr>
      </p:pic>
      <p:sp>
        <p:nvSpPr>
          <p:cNvPr id="3" name="矩形 2">
            <a:extLst>
              <a:ext uri="{FF2B5EF4-FFF2-40B4-BE49-F238E27FC236}">
                <a16:creationId xmlns:a16="http://schemas.microsoft.com/office/drawing/2014/main" xmlns="" id="{3A739007-6A88-420E-B2F3-62473B6601FB}"/>
              </a:ext>
            </a:extLst>
          </p:cNvPr>
          <p:cNvSpPr/>
          <p:nvPr userDrawn="1"/>
        </p:nvSpPr>
        <p:spPr>
          <a:xfrm>
            <a:off x="1063605" y="556712"/>
            <a:ext cx="2376393" cy="674863"/>
          </a:xfrm>
          <a:prstGeom prst="rect">
            <a:avLst/>
          </a:prstGeom>
          <a:noFill/>
          <a:ln w="28575">
            <a:gradFill flip="none" rotWithShape="1">
              <a:gsLst>
                <a:gs pos="0">
                  <a:schemeClr val="accent3">
                    <a:lumMod val="75000"/>
                    <a:alpha val="0"/>
                  </a:schemeClr>
                </a:gs>
                <a:gs pos="86000">
                  <a:schemeClr val="accent3">
                    <a:lumMod val="50000"/>
                  </a:schemeClr>
                </a:gs>
              </a:gsLst>
              <a:lin ang="108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a:latin typeface="思源黑体 CN Heavy" panose="020B0A00000000000000" pitchFamily="34" charset="-122"/>
                <a:ea typeface="思源黑体 CN Heavy" panose="020B0A00000000000000" pitchFamily="34" charset="-122"/>
              </a:rPr>
              <a:t>     </a:t>
            </a:r>
            <a:endParaRPr lang="zh-CN" altLang="en-US">
              <a:latin typeface="思源黑体 CN Heavy" panose="020B0A00000000000000" pitchFamily="34" charset="-122"/>
              <a:ea typeface="思源黑体 CN Heavy" panose="020B0A00000000000000" pitchFamily="34" charset="-122"/>
            </a:endParaRPr>
          </a:p>
        </p:txBody>
      </p:sp>
    </p:spTree>
    <p:extLst>
      <p:ext uri="{BB962C8B-B14F-4D97-AF65-F5344CB8AC3E}">
        <p14:creationId xmlns:p14="http://schemas.microsoft.com/office/powerpoint/2010/main" xmlns="" val="138260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2" name="标题 21"/>
          <p:cNvSpPr>
            <a:spLocks noGrp="1"/>
          </p:cNvSpPr>
          <p:nvPr>
            <p:ph type="title"/>
          </p:nvPr>
        </p:nvSpPr>
        <p:spPr/>
        <p:txBody>
          <a:bodyPr/>
          <a:lstStyle/>
          <a:p>
            <a:r>
              <a:rPr kumimoji="0" lang="zh-CN" altLang="en-US" smtClean="0"/>
              <a:t>单击此处编辑母版标题样式</a:t>
            </a:r>
            <a:endParaRPr kumimoji="0" lang="en-US"/>
          </a:p>
        </p:txBody>
      </p:sp>
      <p:sp>
        <p:nvSpPr>
          <p:cNvPr id="27" name="内容占位符 26"/>
          <p:cNvSpPr>
            <a:spLocks noGrp="1"/>
          </p:cNvSpPr>
          <p:nvPr>
            <p:ph idx="1"/>
          </p:nvPr>
        </p:nvSpPr>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19" name="页脚占位符 18"/>
          <p:cNvSpPr>
            <a:spLocks noGrp="1"/>
          </p:cNvSpPr>
          <p:nvPr>
            <p:ph type="ftr" sz="quarter" idx="11"/>
          </p:nvPr>
        </p:nvSpPr>
        <p:spPr>
          <a:xfrm>
            <a:off x="3581400" y="76200"/>
            <a:ext cx="2895600" cy="288925"/>
          </a:xfrm>
        </p:spPr>
        <p:txBody>
          <a:bodyPr/>
          <a:lstStyle/>
          <a:p>
            <a:endParaRPr lang="zh-CN" altLang="en-US"/>
          </a:p>
        </p:txBody>
      </p:sp>
      <p:sp>
        <p:nvSpPr>
          <p:cNvPr id="16" name="灯片编号占位符 15"/>
          <p:cNvSpPr>
            <a:spLocks noGrp="1"/>
          </p:cNvSpPr>
          <p:nvPr>
            <p:ph type="sldNum" sz="quarter" idx="12"/>
          </p:nvPr>
        </p:nvSpPr>
        <p:spPr>
          <a:xfrm>
            <a:off x="8229600" y="6473952"/>
            <a:ext cx="758952" cy="246888"/>
          </a:xfrm>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文本占位符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19" name="日期占位符 18"/>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11" name="页脚占位符 10"/>
          <p:cNvSpPr>
            <a:spLocks noGrp="1"/>
          </p:cNvSpPr>
          <p:nvPr>
            <p:ph type="ftr" sz="quarter" idx="11"/>
          </p:nvPr>
        </p:nvSpPr>
        <p:spPr/>
        <p:txBody>
          <a:bodyPr/>
          <a:lstStyle/>
          <a:p>
            <a:endParaRPr lang="zh-CN" altLang="en-US"/>
          </a:p>
        </p:txBody>
      </p:sp>
      <p:sp>
        <p:nvSpPr>
          <p:cNvPr id="16" name="灯片编号占位符 15"/>
          <p:cNvSpPr>
            <a:spLocks noGrp="1"/>
          </p:cNvSpPr>
          <p:nvPr>
            <p:ph type="sldNum" sz="quarter" idx="12"/>
          </p:nvPr>
        </p:nvSpPr>
        <p:spPr/>
        <p:txBody>
          <a:bodyPr/>
          <a:lstStyle/>
          <a:p>
            <a:fld id="{85949419-C245-44D9-A844-18481263983B}" type="slidenum">
              <a:rPr lang="zh-CN" altLang="en-US" smtClean="0"/>
              <a:pPr/>
              <a:t>‹#›</a:t>
            </a:fld>
            <a:endParaRPr lang="zh-CN" altLang="en-US"/>
          </a:p>
        </p:txBody>
      </p:sp>
      <p:sp>
        <p:nvSpPr>
          <p:cNvPr id="8" name="标题 7"/>
          <p:cNvSpPr>
            <a:spLocks noGrp="1"/>
          </p:cNvSpPr>
          <p:nvPr>
            <p:ph type="title"/>
          </p:nvPr>
        </p:nvSpPr>
        <p:spPr>
          <a:xfrm>
            <a:off x="180475" y="2947085"/>
            <a:ext cx="8686800" cy="1184825"/>
          </a:xfrm>
        </p:spPr>
        <p:txBody>
          <a:bodyPr rtlCol="0" anchor="t"/>
          <a:lstStyle>
            <a:lvl1pPr algn="r">
              <a:defRPr/>
            </a:lvl1pPr>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0" name="标题 1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4" name="内容占位符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10" name="页脚占位符 9"/>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spTree>
      <p:nvGrpSpPr>
        <p:cNvPr id="1" name=""/>
        <p:cNvGrpSpPr/>
        <p:nvPr/>
      </p:nvGrpSpPr>
      <p:grpSpPr>
        <a:xfrm>
          <a:off x="0" y="0"/>
          <a:ext cx="0" cy="0"/>
          <a:chOff x="0" y="0"/>
          <a:chExt cx="0" cy="0"/>
        </a:xfrm>
      </p:grpSpPr>
      <p:sp>
        <p:nvSpPr>
          <p:cNvPr id="29" name="标题 28"/>
          <p:cNvSpPr>
            <a:spLocks noGrp="1"/>
          </p:cNvSpPr>
          <p:nvPr>
            <p:ph type="title"/>
          </p:nvPr>
        </p:nvSpPr>
        <p:spPr>
          <a:xfrm>
            <a:off x="304800" y="5410200"/>
            <a:ext cx="8610600" cy="882650"/>
          </a:xfrm>
        </p:spPr>
        <p:txBody>
          <a:bodyPr anchor="ctr"/>
          <a:lstStyle>
            <a:lvl1pPr>
              <a:defRPr/>
            </a:lvl1p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25" name="文本占位符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内容占位符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8" name="内容占位符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0" name="日期占位符 9"/>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a:xfrm>
            <a:off x="8229600" y="6477000"/>
            <a:ext cx="762000" cy="246888"/>
          </a:xfrm>
        </p:spPr>
        <p:txBody>
          <a:bodyPr/>
          <a:lstStyle/>
          <a:p>
            <a:fld id="{85949419-C245-44D9-A844-18481263983B}" type="slidenum">
              <a:rPr lang="zh-CN" altLang="en-US" smtClean="0"/>
              <a:pPr/>
              <a:t>‹#›</a:t>
            </a:fld>
            <a:endParaRPr lang="zh-CN" altLang="en-US"/>
          </a:p>
        </p:txBody>
      </p:sp>
      <p:sp>
        <p:nvSpPr>
          <p:cNvPr id="11" name="直接连接符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30" name="标题 29"/>
          <p:cNvSpPr>
            <a:spLocks noGrp="1"/>
          </p:cNvSpPr>
          <p:nvPr>
            <p:ph type="title"/>
          </p:nvPr>
        </p:nvSpPr>
        <p:spPr>
          <a:xfrm>
            <a:off x="301752" y="457200"/>
            <a:ext cx="8686800" cy="841248"/>
          </a:xfrm>
        </p:spPr>
        <p:txBody>
          <a:bodyPr/>
          <a:lstStyle/>
          <a:p>
            <a:r>
              <a:rPr kumimoji="0" lang="zh-CN" altLang="en-US" smtClean="0"/>
              <a:t>单击此处编辑母版标题样式</a:t>
            </a:r>
            <a:endParaRPr kumimoji="0" lang="en-US"/>
          </a:p>
        </p:txBody>
      </p:sp>
      <p:sp>
        <p:nvSpPr>
          <p:cNvPr id="12" name="日期占位符 11"/>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21" name="页脚占位符 20"/>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24" name="页脚占位符 23"/>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直接连接符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标题 11"/>
          <p:cNvSpPr>
            <a:spLocks noGrp="1"/>
          </p:cNvSpPr>
          <p:nvPr>
            <p:ph type="title"/>
          </p:nvPr>
        </p:nvSpPr>
        <p:spPr>
          <a:xfrm>
            <a:off x="457200" y="5486400"/>
            <a:ext cx="8458200" cy="520700"/>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14" name="内容占位符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5" name="日期占位符 24"/>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29" name="页脚占位符 28"/>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5949419-C245-44D9-A844-18481263983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13" name="图片占位符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zh-CN" altLang="en-US" smtClean="0"/>
              <a:t>单击图标添加图片</a:t>
            </a:r>
            <a:endParaRPr kumimoji="0" lang="en-US" dirty="0"/>
          </a:p>
        </p:txBody>
      </p:sp>
      <p:sp>
        <p:nvSpPr>
          <p:cNvPr id="7" name="日期占位符 6"/>
          <p:cNvSpPr>
            <a:spLocks noGrp="1"/>
          </p:cNvSpPr>
          <p:nvPr>
            <p:ph type="dt" sz="half" idx="10"/>
          </p:nvPr>
        </p:nvSpPr>
        <p:spPr/>
        <p:txBody>
          <a:bodyPr/>
          <a:lstStyle/>
          <a:p>
            <a:fld id="{9256C537-8D72-45EF-919F-4CE9D231DE07}" type="datetimeFigureOut">
              <a:rPr lang="zh-CN" altLang="en-US" smtClean="0"/>
              <a:pPr/>
              <a:t>2024/9/4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31" name="灯片编号占位符 30"/>
          <p:cNvSpPr>
            <a:spLocks noGrp="1"/>
          </p:cNvSpPr>
          <p:nvPr>
            <p:ph type="sldNum" sz="quarter" idx="12"/>
          </p:nvPr>
        </p:nvSpPr>
        <p:spPr/>
        <p:txBody>
          <a:bodyPr/>
          <a:lstStyle/>
          <a:p>
            <a:fld id="{85949419-C245-44D9-A844-18481263983B}" type="slidenum">
              <a:rPr lang="zh-CN" altLang="en-US" smtClean="0"/>
              <a:pPr/>
              <a:t>‹#›</a:t>
            </a:fld>
            <a:endParaRPr lang="zh-CN" altLang="en-US"/>
          </a:p>
        </p:txBody>
      </p:sp>
      <p:sp>
        <p:nvSpPr>
          <p:cNvPr id="17" name="标题 16"/>
          <p:cNvSpPr>
            <a:spLocks noGrp="1"/>
          </p:cNvSpPr>
          <p:nvPr>
            <p:ph type="title"/>
          </p:nvPr>
        </p:nvSpPr>
        <p:spPr>
          <a:xfrm>
            <a:off x="381000" y="4993760"/>
            <a:ext cx="5867400" cy="522288"/>
          </a:xfrm>
        </p:spPr>
        <p:txBody>
          <a:bodyPr anchor="ctr"/>
          <a:lstStyle>
            <a:lvl1pPr algn="l">
              <a:buNone/>
              <a:defRPr sz="2000" b="1"/>
            </a:lvl1pPr>
          </a:lstStyle>
          <a:p>
            <a:r>
              <a:rPr kumimoji="0" lang="zh-CN" altLang="en-US" smtClean="0"/>
              <a:t>单击此处编辑母版标题样式</a:t>
            </a:r>
            <a:endParaRPr kumimoji="0" lang="en-US"/>
          </a:p>
        </p:txBody>
      </p:sp>
      <p:sp>
        <p:nvSpPr>
          <p:cNvPr id="26" name="文本占位符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直接连接符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文本占位符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1" name="日期占位符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9256C537-8D72-45EF-919F-4CE9D231DE07}" type="datetimeFigureOut">
              <a:rPr lang="zh-CN" altLang="en-US" smtClean="0"/>
              <a:pPr/>
              <a:t>2024/9/4</a:t>
            </a:fld>
            <a:endParaRPr lang="zh-CN" altLang="en-US"/>
          </a:p>
        </p:txBody>
      </p:sp>
      <p:sp>
        <p:nvSpPr>
          <p:cNvPr id="28" name="页脚占位符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zh-CN" altLang="en-US"/>
          </a:p>
        </p:txBody>
      </p:sp>
      <p:sp>
        <p:nvSpPr>
          <p:cNvPr id="5" name="灯片编号占位符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5949419-C245-44D9-A844-18481263983B}" type="slidenum">
              <a:rPr lang="zh-CN" altLang="en-US" smtClean="0"/>
              <a:pPr/>
              <a:t>‹#›</a:t>
            </a:fld>
            <a:endParaRPr lang="zh-CN" altLang="en-US"/>
          </a:p>
        </p:txBody>
      </p:sp>
      <p:sp>
        <p:nvSpPr>
          <p:cNvPr id="10" name="标题占位符 9"/>
          <p:cNvSpPr>
            <a:spLocks noGrp="1"/>
          </p:cNvSpPr>
          <p:nvPr>
            <p:ph type="title"/>
          </p:nvPr>
        </p:nvSpPr>
        <p:spPr>
          <a:xfrm>
            <a:off x="304800" y="457200"/>
            <a:ext cx="8686800" cy="838200"/>
          </a:xfrm>
          <a:prstGeom prst="rect">
            <a:avLst/>
          </a:prstGeom>
        </p:spPr>
        <p:txBody>
          <a:bodyPr vert="horz" anchor="ctr">
            <a:normAutofit/>
          </a:bodyPr>
          <a:lstStyle/>
          <a:p>
            <a:r>
              <a:rPr kumimoji="0" lang="zh-CN" altLang="en-US" smtClean="0"/>
              <a:t>单击此处编辑母版标题样式</a:t>
            </a:r>
            <a:endParaRPr kumimoji="0" lang="en-US"/>
          </a:p>
        </p:txBody>
      </p:sp>
      <p:sp>
        <p:nvSpPr>
          <p:cNvPr id="9" name="直接连接符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直接连接符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ipptx.com-TextBox 4">
            <a:extLst>
              <a:ext uri="{FF2B5EF4-FFF2-40B4-BE49-F238E27FC236}">
                <a16:creationId xmlns:a16="http://schemas.microsoft.com/office/drawing/2014/main" xmlns="" id="{4E18D14A-47C7-4D93-BCB6-1662CAED8197}"/>
              </a:ext>
            </a:extLst>
          </p:cNvPr>
          <p:cNvSpPr txBox="1"/>
          <p:nvPr/>
        </p:nvSpPr>
        <p:spPr>
          <a:xfrm>
            <a:off x="933007" y="2410958"/>
            <a:ext cx="6929770" cy="1329595"/>
          </a:xfrm>
          <a:prstGeom prst="rect">
            <a:avLst/>
          </a:prstGeom>
          <a:noFill/>
        </p:spPr>
        <p:txBody>
          <a:bodyPr wrap="square" lIns="0" tIns="0" rIns="0" bIns="0">
            <a:spAutoFit/>
          </a:bodyPr>
          <a:lstStyle>
            <a:defPPr>
              <a:defRPr lang="zh-CN"/>
            </a:defPPr>
            <a:lvl1pPr algn="ctr">
              <a:lnSpc>
                <a:spcPct val="120000"/>
              </a:lnSpc>
              <a:defRPr sz="4400">
                <a:solidFill>
                  <a:schemeClr val="tx1">
                    <a:lumMod val="75000"/>
                    <a:lumOff val="25000"/>
                  </a:schemeClr>
                </a:solidFill>
                <a:latin typeface="思源宋体 CN Heavy" panose="02020900000000000000" pitchFamily="18" charset="-122"/>
                <a:ea typeface="思源宋体 CN Heavy" panose="02020900000000000000" pitchFamily="18" charset="-122"/>
              </a:defRPr>
            </a:lvl1pPr>
          </a:lstStyle>
          <a:p>
            <a:pPr lvl="0"/>
            <a:r>
              <a:rPr lang="zh-CN" altLang="en-US" sz="3600" b="1" dirty="0" smtClean="0">
                <a:solidFill>
                  <a:schemeClr val="accent4"/>
                </a:solidFill>
                <a:latin typeface="方正小标宋简体" pitchFamily="2" charset="-122"/>
                <a:ea typeface="方正小标宋简体" pitchFamily="2" charset="-122"/>
              </a:rPr>
              <a:t>一、</a:t>
            </a:r>
            <a:r>
              <a:rPr lang="en-US" altLang="zh-CN" sz="3600" b="1" dirty="0" smtClean="0">
                <a:solidFill>
                  <a:schemeClr val="accent4"/>
                </a:solidFill>
                <a:latin typeface="方正小标宋简体" pitchFamily="2" charset="-122"/>
                <a:ea typeface="方正小标宋简体" pitchFamily="2" charset="-122"/>
              </a:rPr>
              <a:t>2024</a:t>
            </a:r>
            <a:r>
              <a:rPr lang="zh-CN" altLang="en-US" sz="3600" b="1" dirty="0" smtClean="0">
                <a:solidFill>
                  <a:schemeClr val="accent4"/>
                </a:solidFill>
                <a:latin typeface="方正小标宋简体" pitchFamily="2" charset="-122"/>
                <a:ea typeface="方正小标宋简体" pitchFamily="2" charset="-122"/>
              </a:rPr>
              <a:t>年</a:t>
            </a:r>
            <a:r>
              <a:rPr lang="zh-CN" altLang="en-US" sz="3600" b="1" dirty="0">
                <a:solidFill>
                  <a:schemeClr val="accent4"/>
                </a:solidFill>
                <a:latin typeface="方正小标宋简体" pitchFamily="2" charset="-122"/>
                <a:ea typeface="方正小标宋简体" pitchFamily="2" charset="-122"/>
              </a:rPr>
              <a:t>教育事业统计调查制度修订</a:t>
            </a:r>
          </a:p>
        </p:txBody>
      </p:sp>
    </p:spTree>
    <p:extLst>
      <p:ext uri="{BB962C8B-B14F-4D97-AF65-F5344CB8AC3E}">
        <p14:creationId xmlns:p14="http://schemas.microsoft.com/office/powerpoint/2010/main" xmlns="" val="1718061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3"/>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solidFill>
                  <a:schemeClr val="accent3">
                    <a:lumMod val="50000"/>
                  </a:schemeClr>
                </a:solidFill>
                <a:latin typeface="微软雅黑" charset="0"/>
                <a:ea typeface="微软雅黑" charset="0"/>
              </a:rPr>
              <a:t>2024年教育事业统计调查制度修订</a:t>
            </a:r>
            <a:endParaRPr lang="en-US" altLang="zh-CN" b="1" dirty="0">
              <a:solidFill>
                <a:schemeClr val="accent3">
                  <a:lumMod val="50000"/>
                </a:schemeClr>
              </a:solidFill>
              <a:latin typeface="微软雅黑" charset="0"/>
              <a:ea typeface="微软雅黑" charset="0"/>
            </a:endParaRPr>
          </a:p>
        </p:txBody>
      </p:sp>
      <p:grpSp>
        <p:nvGrpSpPr>
          <p:cNvPr id="2" name="组合 1"/>
          <p:cNvGrpSpPr/>
          <p:nvPr/>
        </p:nvGrpSpPr>
        <p:grpSpPr>
          <a:xfrm>
            <a:off x="634215" y="1581452"/>
            <a:ext cx="8765534" cy="5276549"/>
            <a:chOff x="574026" y="1590850"/>
            <a:chExt cx="11687378" cy="5276549"/>
          </a:xfrm>
        </p:grpSpPr>
        <p:grpSp>
          <p:nvGrpSpPr>
            <p:cNvPr id="3" name="组合 20"/>
            <p:cNvGrpSpPr/>
            <p:nvPr/>
          </p:nvGrpSpPr>
          <p:grpSpPr>
            <a:xfrm>
              <a:off x="574026" y="2509356"/>
              <a:ext cx="11687378" cy="4358043"/>
              <a:chOff x="849553" y="1778919"/>
              <a:chExt cx="11687378" cy="4358043"/>
            </a:xfrm>
          </p:grpSpPr>
          <p:sp>
            <p:nvSpPr>
              <p:cNvPr id="41" name="矩形 40"/>
              <p:cNvSpPr/>
              <p:nvPr/>
            </p:nvSpPr>
            <p:spPr>
              <a:xfrm>
                <a:off x="9681334" y="1778919"/>
                <a:ext cx="2855597" cy="5067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44145" marR="0" lvl="0" indent="-144145"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endParaRPr kumimoji="0" lang="zh-CN" altLang="en-US" b="1" i="0" u="none" strike="noStrike" kern="1200" cap="none" spc="0" normalizeH="0" baseline="0" noProof="0" dirty="0">
                  <a:ln>
                    <a:noFill/>
                  </a:ln>
                  <a:solidFill>
                    <a:srgbClr val="192B3C"/>
                  </a:solidFill>
                  <a:effectLst/>
                  <a:uLnTx/>
                  <a:uFillTx/>
                  <a:latin typeface="微软雅黑" panose="020B0503020204020204" pitchFamily="34" charset="-122"/>
                  <a:ea typeface="微软雅黑" panose="020B0503020204020204" pitchFamily="34" charset="-122"/>
                </a:endParaRPr>
              </a:p>
            </p:txBody>
          </p:sp>
          <p:sp>
            <p:nvSpPr>
              <p:cNvPr id="42" name="文本框 22"/>
              <p:cNvSpPr txBox="1"/>
              <p:nvPr/>
            </p:nvSpPr>
            <p:spPr>
              <a:xfrm>
                <a:off x="849553" y="1778924"/>
                <a:ext cx="10573747" cy="4358038"/>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rgbClr val="FF0000"/>
                    </a:solidFill>
                  </a:rPr>
                  <a:t>修订</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固定资产总值</a:t>
                </a:r>
                <a:r>
                  <a:rPr lang="en-US" altLang="zh-CN" dirty="0" smtClean="0"/>
                  <a:t>”</a:t>
                </a:r>
                <a:r>
                  <a:rPr lang="zh-CN" altLang="en-US" dirty="0" smtClean="0"/>
                  <a:t>填报说明 </a:t>
                </a:r>
                <a:endParaRPr lang="en-US" altLang="zh-CN" dirty="0" smtClean="0"/>
              </a:p>
              <a:p>
                <a:endParaRPr lang="en-US" altLang="zh-CN" dirty="0" smtClean="0"/>
              </a:p>
              <a:p>
                <a:r>
                  <a:rPr lang="en-US" altLang="zh-CN" dirty="0" smtClean="0"/>
                  <a:t>    </a:t>
                </a:r>
                <a:r>
                  <a:rPr lang="zh-CN" altLang="zh-CN" dirty="0" smtClean="0"/>
                  <a:t>固定资产总值是</a:t>
                </a:r>
                <a:r>
                  <a:rPr lang="zh-CN" altLang="zh-CN" dirty="0" smtClean="0">
                    <a:solidFill>
                      <a:srgbClr val="44546A"/>
                    </a:solidFill>
                    <a:highlight>
                      <a:srgbClr val="FFFF00"/>
                    </a:highlight>
                  </a:rPr>
                  <a:t>指使用期限超过一年，单位价值在</a:t>
                </a:r>
                <a:r>
                  <a:rPr lang="en-US" altLang="zh-CN" dirty="0" smtClean="0">
                    <a:solidFill>
                      <a:srgbClr val="44546A"/>
                    </a:solidFill>
                    <a:highlight>
                      <a:srgbClr val="FFFF00"/>
                    </a:highlight>
                  </a:rPr>
                  <a:t>1000</a:t>
                </a:r>
                <a:r>
                  <a:rPr lang="zh-CN" altLang="zh-CN" dirty="0" smtClean="0">
                    <a:solidFill>
                      <a:srgbClr val="44546A"/>
                    </a:solidFill>
                    <a:highlight>
                      <a:srgbClr val="FFFF00"/>
                    </a:highlight>
                  </a:rPr>
                  <a:t>元以上，并在使用过程中基本保持原有物质形态的资产总值。单位价值虽未达到规定标准，但是耐用时间在一年以上的大批同类物资，作为固定资产管理。</a:t>
                </a:r>
                <a:endParaRPr lang="en-US" altLang="zh-CN" dirty="0" smtClean="0">
                  <a:solidFill>
                    <a:srgbClr val="44546A"/>
                  </a:solidFill>
                  <a:highlight>
                    <a:srgbClr val="FFFF00"/>
                  </a:highlight>
                </a:endParaRPr>
              </a:p>
              <a:p>
                <a:endParaRPr lang="en-US" altLang="zh-CN" dirty="0" smtClean="0">
                  <a:solidFill>
                    <a:srgbClr val="44546A"/>
                  </a:solidFill>
                  <a:highlight>
                    <a:srgbClr val="FFFF00"/>
                  </a:highlight>
                </a:endParaRPr>
              </a:p>
              <a:p>
                <a:r>
                  <a:rPr lang="zh-CN" altLang="zh-CN" dirty="0" smtClean="0"/>
                  <a:t>根据财会制度填写固定资产账面</a:t>
                </a:r>
                <a:r>
                  <a:rPr lang="zh-CN" altLang="zh-CN" sz="2400" b="1" dirty="0" smtClean="0">
                    <a:solidFill>
                      <a:schemeClr val="accent2"/>
                    </a:solidFill>
                  </a:rPr>
                  <a:t>原值</a:t>
                </a:r>
                <a:r>
                  <a:rPr lang="zh-CN" altLang="zh-CN" dirty="0" smtClean="0"/>
                  <a:t>。</a:t>
                </a:r>
                <a:endParaRPr lang="en-US" altLang="zh-CN" dirty="0">
                  <a:latin typeface="微软雅黑" panose="020B0503020204020204" pitchFamily="34" charset="-122"/>
                  <a:ea typeface="微软雅黑" panose="020B0503020204020204" pitchFamily="34" charset="-122"/>
                </a:endParaRPr>
              </a:p>
            </p:txBody>
          </p:sp>
        </p:grpSp>
        <p:sp>
          <p:nvSpPr>
            <p:cNvPr id="23" name="圆角矩形 11"/>
            <p:cNvSpPr/>
            <p:nvPr/>
          </p:nvSpPr>
          <p:spPr>
            <a:xfrm>
              <a:off x="574026" y="1590850"/>
              <a:ext cx="6458947"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5377</a:t>
              </a:r>
              <a:r>
                <a:rPr lang="zh-CN" altLang="zh-CN" dirty="0" smtClean="0"/>
                <a:t>职业教育学校、高等教育学校资产等办学条件</a:t>
              </a:r>
              <a:endParaRPr lang="en-US" altLang="zh-CN" dirty="0"/>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t>2024</a:t>
            </a:r>
            <a:r>
              <a:rPr lang="zh-CN" altLang="en-US" b="1" dirty="0" smtClean="0"/>
              <a:t>年</a:t>
            </a:r>
            <a:r>
              <a:rPr lang="zh-CN" altLang="en-US" b="1" dirty="0"/>
              <a:t>教育事业统计调查制度修订</a:t>
            </a:r>
          </a:p>
        </p:txBody>
      </p:sp>
      <p:sp>
        <p:nvSpPr>
          <p:cNvPr id="17" name="TextBox 213"/>
          <p:cNvSpPr txBox="1"/>
          <p:nvPr/>
        </p:nvSpPr>
        <p:spPr>
          <a:xfrm>
            <a:off x="703427" y="2147653"/>
            <a:ext cx="7342762" cy="2477510"/>
          </a:xfrm>
          <a:prstGeom prst="rect">
            <a:avLst/>
          </a:prstGeom>
          <a:noFill/>
        </p:spPr>
        <p:txBody>
          <a:bodyPr wrap="square" lIns="0" tIns="0" rIns="0" bIns="0" rtlCol="0">
            <a:noAutofit/>
          </a:bodyPr>
          <a:lstStyle/>
          <a:p>
            <a:r>
              <a:rPr lang="zh-CN" altLang="en-US" b="1" dirty="0" smtClean="0"/>
              <a:t>背     景：</a:t>
            </a:r>
            <a:endParaRPr lang="en-US" altLang="zh-CN" b="1" dirty="0" smtClean="0"/>
          </a:p>
          <a:p>
            <a:endParaRPr lang="en-US" altLang="zh-CN" b="1" dirty="0" smtClean="0"/>
          </a:p>
          <a:p>
            <a:r>
              <a:rPr lang="en-US" altLang="zh-CN" dirty="0" smtClean="0"/>
              <a:t>    2023</a:t>
            </a:r>
            <a:r>
              <a:rPr lang="zh-CN" altLang="en-US" dirty="0" smtClean="0"/>
              <a:t>年</a:t>
            </a:r>
            <a:r>
              <a:rPr lang="en-US" altLang="zh-CN" dirty="0" smtClean="0"/>
              <a:t>2</a:t>
            </a:r>
            <a:r>
              <a:rPr lang="zh-CN" altLang="en-US" dirty="0" smtClean="0"/>
              <a:t>月</a:t>
            </a:r>
            <a:r>
              <a:rPr lang="en-US" altLang="zh-CN" dirty="0" smtClean="0"/>
              <a:t>21</a:t>
            </a:r>
            <a:r>
              <a:rPr lang="zh-CN" altLang="en-US" dirty="0" smtClean="0"/>
              <a:t>日，教育部等五部门印发</a:t>
            </a:r>
            <a:r>
              <a:rPr lang="en-US" altLang="zh-CN" dirty="0" smtClean="0"/>
              <a:t>《</a:t>
            </a:r>
            <a:r>
              <a:rPr lang="zh-CN" altLang="en-US" dirty="0" smtClean="0"/>
              <a:t>普通高等教育学科专业设置调整优化改革方案</a:t>
            </a:r>
            <a:r>
              <a:rPr lang="en-US" altLang="zh-CN" dirty="0" smtClean="0"/>
              <a:t>》</a:t>
            </a:r>
            <a:r>
              <a:rPr lang="zh-CN" altLang="en-US" dirty="0" smtClean="0"/>
              <a:t>的通知（教高</a:t>
            </a:r>
            <a:r>
              <a:rPr lang="en-US" altLang="zh-CN" dirty="0" smtClean="0"/>
              <a:t>〔2023〕1</a:t>
            </a:r>
            <a:r>
              <a:rPr lang="zh-CN" altLang="en-US" dirty="0" smtClean="0"/>
              <a:t>号）发布。</a:t>
            </a:r>
            <a:endParaRPr lang="en-US" altLang="zh-CN" dirty="0" smtClean="0"/>
          </a:p>
          <a:p>
            <a:endParaRPr lang="en-US" altLang="zh-CN" dirty="0" smtClean="0"/>
          </a:p>
          <a:p>
            <a:endParaRPr lang="en-US" altLang="zh-CN" b="1" dirty="0" smtClean="0"/>
          </a:p>
          <a:p>
            <a:r>
              <a:rPr lang="zh-CN" altLang="en-US" b="1" dirty="0" smtClean="0"/>
              <a:t>工作目标：</a:t>
            </a:r>
            <a:endParaRPr lang="en-US" altLang="zh-CN" b="1" dirty="0" smtClean="0"/>
          </a:p>
          <a:p>
            <a:endParaRPr lang="zh-CN" altLang="en-US" b="1" dirty="0" smtClean="0"/>
          </a:p>
          <a:p>
            <a:r>
              <a:rPr lang="zh-CN" altLang="en-US" dirty="0" smtClean="0"/>
              <a:t>　到</a:t>
            </a:r>
            <a:r>
              <a:rPr lang="en-US" altLang="zh-CN" dirty="0" smtClean="0"/>
              <a:t>2025</a:t>
            </a:r>
            <a:r>
              <a:rPr lang="zh-CN" altLang="en-US" dirty="0" smtClean="0"/>
              <a:t>年，优化调整高校</a:t>
            </a:r>
            <a:r>
              <a:rPr lang="en-US" altLang="zh-CN" dirty="0" smtClean="0"/>
              <a:t>20%</a:t>
            </a:r>
            <a:r>
              <a:rPr lang="zh-CN" altLang="en-US" dirty="0" smtClean="0"/>
              <a:t>左右学科专业布点，新设一批适应新技术、新产业、新业态、新模式的学科专业，淘汰不适应经济社会发展的学科专业；基础学科特别是理科和基础医科本科专业点占比进一步提高。</a:t>
            </a:r>
            <a:endParaRPr lang="zh-CN" altLang="en-US" dirty="0"/>
          </a:p>
        </p:txBody>
      </p:sp>
      <p:sp>
        <p:nvSpPr>
          <p:cNvPr id="21" name="TextBox 24"/>
          <p:cNvSpPr txBox="1"/>
          <p:nvPr/>
        </p:nvSpPr>
        <p:spPr>
          <a:xfrm>
            <a:off x="423662" y="1668825"/>
            <a:ext cx="1569660" cy="369332"/>
          </a:xfrm>
          <a:prstGeom prst="rect">
            <a:avLst/>
          </a:prstGeom>
          <a:noFill/>
        </p:spPr>
        <p:txBody>
          <a:bodyPr wrap="none" rtlCol="0">
            <a:spAutoFit/>
          </a:bodyPr>
          <a:lstStyle/>
          <a:p>
            <a:r>
              <a:rPr lang="zh-CN" altLang="en-US" b="1" dirty="0" smtClean="0">
                <a:solidFill>
                  <a:srgbClr val="304371"/>
                </a:solidFill>
                <a:latin typeface="微软雅黑" panose="020B0503020204020204" pitchFamily="34" charset="-122"/>
                <a:ea typeface="微软雅黑" panose="020B0503020204020204" pitchFamily="34" charset="-122"/>
                <a:sym typeface="+mn-ea"/>
              </a:rPr>
              <a:t>专业目录变动</a:t>
            </a:r>
            <a:endParaRPr lang="zh-CN" altLang="en-US" b="1" dirty="0">
              <a:solidFill>
                <a:srgbClr val="30437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t>2024</a:t>
            </a:r>
            <a:r>
              <a:rPr lang="zh-CN" altLang="en-US" b="1" dirty="0" smtClean="0"/>
              <a:t>年</a:t>
            </a:r>
            <a:r>
              <a:rPr lang="zh-CN" altLang="en-US" b="1" dirty="0"/>
              <a:t>教育事业统计调查制度修订</a:t>
            </a:r>
          </a:p>
        </p:txBody>
      </p:sp>
      <p:sp>
        <p:nvSpPr>
          <p:cNvPr id="17" name="TextBox 213"/>
          <p:cNvSpPr txBox="1"/>
          <p:nvPr/>
        </p:nvSpPr>
        <p:spPr>
          <a:xfrm>
            <a:off x="695452" y="2349671"/>
            <a:ext cx="7342762" cy="3604562"/>
          </a:xfrm>
          <a:prstGeom prst="rect">
            <a:avLst/>
          </a:prstGeom>
          <a:noFill/>
        </p:spPr>
        <p:txBody>
          <a:bodyPr wrap="square" lIns="0" tIns="0" rIns="0" bIns="0" rtlCol="0">
            <a:noAutofit/>
          </a:bodyPr>
          <a:lstStyle/>
          <a:p>
            <a:r>
              <a:rPr lang="zh-CN" altLang="en-US" sz="1600" dirty="0" smtClean="0"/>
              <a:t>教育部组织开展了</a:t>
            </a:r>
            <a:r>
              <a:rPr lang="en-US" altLang="zh-CN" sz="1600" dirty="0" smtClean="0"/>
              <a:t>2023</a:t>
            </a:r>
            <a:r>
              <a:rPr lang="zh-CN" altLang="en-US" sz="1600" dirty="0" smtClean="0"/>
              <a:t>年度普通高等学校本科专业设置和调整工作。</a:t>
            </a:r>
            <a:endParaRPr lang="en-US" altLang="zh-CN" sz="1600" dirty="0" smtClean="0"/>
          </a:p>
          <a:p>
            <a:endParaRPr lang="en-US" altLang="zh-CN" sz="1600" dirty="0" smtClean="0"/>
          </a:p>
          <a:p>
            <a:r>
              <a:rPr lang="zh-CN" altLang="en-US" sz="1600" dirty="0" smtClean="0"/>
              <a:t>    新增备案专业点</a:t>
            </a:r>
            <a:r>
              <a:rPr lang="en-US" altLang="zh-CN" sz="1600" dirty="0" smtClean="0"/>
              <a:t>1456</a:t>
            </a:r>
            <a:r>
              <a:rPr lang="zh-CN" altLang="en-US" sz="1600" dirty="0" smtClean="0"/>
              <a:t>个、审批专业点</a:t>
            </a:r>
            <a:r>
              <a:rPr lang="en-US" altLang="zh-CN" sz="1600" dirty="0" smtClean="0"/>
              <a:t>217</a:t>
            </a:r>
            <a:r>
              <a:rPr lang="zh-CN" altLang="en-US" sz="1600" dirty="0" smtClean="0"/>
              <a:t>个（含国家控制布点专业</a:t>
            </a:r>
            <a:r>
              <a:rPr lang="en-US" altLang="zh-CN" sz="1600" dirty="0" smtClean="0"/>
              <a:t>160</a:t>
            </a:r>
            <a:r>
              <a:rPr lang="zh-CN" altLang="en-US" sz="1600" dirty="0" smtClean="0"/>
              <a:t>个，目录外新专业</a:t>
            </a:r>
            <a:r>
              <a:rPr lang="en-US" altLang="zh-CN" sz="1600" dirty="0" smtClean="0"/>
              <a:t>57</a:t>
            </a:r>
            <a:r>
              <a:rPr lang="zh-CN" altLang="en-US" sz="1600" dirty="0" smtClean="0"/>
              <a:t>个），新增专业点总计</a:t>
            </a:r>
            <a:r>
              <a:rPr lang="en-US" altLang="zh-CN" sz="1600" dirty="0" smtClean="0"/>
              <a:t>1673</a:t>
            </a:r>
            <a:r>
              <a:rPr lang="zh-CN" altLang="en-US" sz="1600" dirty="0" smtClean="0"/>
              <a:t>个。</a:t>
            </a:r>
            <a:endParaRPr lang="en-US" altLang="zh-CN" sz="1600" dirty="0" smtClean="0"/>
          </a:p>
          <a:p>
            <a:endParaRPr lang="en-US" altLang="zh-CN" sz="1600" dirty="0" smtClean="0"/>
          </a:p>
          <a:p>
            <a:r>
              <a:rPr lang="zh-CN" altLang="en-US" sz="1600" dirty="0" smtClean="0"/>
              <a:t>    调整学位授予门类或修业年限专业点</a:t>
            </a:r>
            <a:r>
              <a:rPr lang="en-US" altLang="zh-CN" sz="1600" dirty="0" smtClean="0"/>
              <a:t>46</a:t>
            </a:r>
            <a:r>
              <a:rPr lang="zh-CN" altLang="en-US" sz="1600" dirty="0" smtClean="0"/>
              <a:t>个。</a:t>
            </a:r>
            <a:endParaRPr lang="en-US" altLang="zh-CN" sz="1600" dirty="0" smtClean="0"/>
          </a:p>
          <a:p>
            <a:endParaRPr lang="en-US" altLang="zh-CN" sz="1600" dirty="0" smtClean="0"/>
          </a:p>
          <a:p>
            <a:r>
              <a:rPr lang="zh-CN" altLang="en-US" sz="1600" dirty="0" smtClean="0"/>
              <a:t>    对部分高校申请撤销的</a:t>
            </a:r>
            <a:r>
              <a:rPr lang="en-US" altLang="zh-CN" sz="1600" dirty="0" smtClean="0"/>
              <a:t>1670</a:t>
            </a:r>
            <a:r>
              <a:rPr lang="zh-CN" altLang="en-US" sz="1600" dirty="0" smtClean="0"/>
              <a:t>个专业点予以备案。</a:t>
            </a:r>
            <a:endParaRPr lang="en-US" altLang="zh-CN" sz="1600" dirty="0" smtClean="0"/>
          </a:p>
          <a:p>
            <a:endParaRPr lang="en-US" altLang="zh-CN" sz="1600" dirty="0" smtClean="0"/>
          </a:p>
          <a:p>
            <a:r>
              <a:rPr lang="en-US" altLang="zh-CN" sz="1600" dirty="0" smtClean="0"/>
              <a:t>    </a:t>
            </a:r>
            <a:r>
              <a:rPr lang="zh-CN" altLang="en-US" sz="1600" dirty="0" smtClean="0"/>
              <a:t>增、撤、调共涉及</a:t>
            </a:r>
            <a:r>
              <a:rPr lang="en-US" altLang="zh-CN" sz="1600" dirty="0" smtClean="0"/>
              <a:t>3389</a:t>
            </a:r>
            <a:r>
              <a:rPr lang="zh-CN" altLang="en-US" sz="1600" dirty="0" smtClean="0"/>
              <a:t>个专业点。</a:t>
            </a:r>
            <a:endParaRPr lang="en-US" altLang="zh-CN" sz="1600" dirty="0" smtClean="0"/>
          </a:p>
          <a:p>
            <a:endParaRPr lang="en-US" altLang="zh-CN" sz="1600" dirty="0" smtClean="0"/>
          </a:p>
          <a:p>
            <a:r>
              <a:rPr lang="en-US" altLang="zh-CN" sz="1600" dirty="0" smtClean="0"/>
              <a:t>    </a:t>
            </a:r>
            <a:r>
              <a:rPr lang="zh-CN" altLang="en-US" sz="1600" dirty="0" smtClean="0"/>
              <a:t>电子信息材料、软物质科学与工程、大功率半导体科学与工程、生物育种技术、生态修复学、健康科学与技术等</a:t>
            </a:r>
            <a:r>
              <a:rPr lang="en-US" altLang="zh-CN" sz="1600" dirty="0" smtClean="0"/>
              <a:t>24</a:t>
            </a:r>
            <a:r>
              <a:rPr lang="zh-CN" altLang="en-US" sz="1600" dirty="0" smtClean="0"/>
              <a:t>种新专业正式纳入本科专业目录。</a:t>
            </a:r>
            <a:endParaRPr lang="zh-CN" altLang="en-US" sz="1600" dirty="0"/>
          </a:p>
        </p:txBody>
      </p:sp>
      <p:sp>
        <p:nvSpPr>
          <p:cNvPr id="21" name="TextBox 24"/>
          <p:cNvSpPr txBox="1"/>
          <p:nvPr/>
        </p:nvSpPr>
        <p:spPr>
          <a:xfrm>
            <a:off x="423662" y="1668825"/>
            <a:ext cx="1569660" cy="369332"/>
          </a:xfrm>
          <a:prstGeom prst="rect">
            <a:avLst/>
          </a:prstGeom>
          <a:noFill/>
        </p:spPr>
        <p:txBody>
          <a:bodyPr wrap="none" rtlCol="0">
            <a:spAutoFit/>
          </a:bodyPr>
          <a:lstStyle/>
          <a:p>
            <a:r>
              <a:rPr lang="zh-CN" altLang="en-US" b="1" dirty="0" smtClean="0">
                <a:solidFill>
                  <a:srgbClr val="304371"/>
                </a:solidFill>
                <a:latin typeface="微软雅黑" panose="020B0503020204020204" pitchFamily="34" charset="-122"/>
                <a:ea typeface="微软雅黑" panose="020B0503020204020204" pitchFamily="34" charset="-122"/>
                <a:sym typeface="+mn-ea"/>
              </a:rPr>
              <a:t>专业目录变动</a:t>
            </a:r>
            <a:endParaRPr lang="zh-CN" altLang="en-US" b="1" dirty="0">
              <a:solidFill>
                <a:srgbClr val="304371"/>
              </a:solidFill>
              <a:latin typeface="微软雅黑" panose="020B0503020204020204" pitchFamily="34" charset="-122"/>
              <a:ea typeface="微软雅黑" panose="020B0503020204020204" pitchFamily="34" charset="-122"/>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latin typeface="微软雅黑" panose="020B0503020204020204" pitchFamily="34" charset="-122"/>
                <a:ea typeface="微软雅黑" panose="020B0503020204020204" pitchFamily="34" charset="-122"/>
              </a:rPr>
              <a:t>2024</a:t>
            </a:r>
            <a:r>
              <a:rPr lang="zh-CN" altLang="en-US" b="1" dirty="0" smtClean="0">
                <a:latin typeface="微软雅黑" panose="020B0503020204020204" pitchFamily="34" charset="-122"/>
                <a:ea typeface="微软雅黑" panose="020B0503020204020204" pitchFamily="34" charset="-122"/>
              </a:rPr>
              <a:t>年</a:t>
            </a:r>
            <a:r>
              <a:rPr lang="zh-CN" altLang="en-US" b="1" dirty="0">
                <a:latin typeface="微软雅黑" panose="020B0503020204020204" pitchFamily="34" charset="-122"/>
                <a:ea typeface="微软雅黑" panose="020B0503020204020204" pitchFamily="34" charset="-122"/>
              </a:rPr>
              <a:t>教育事业统计调查制度修订</a:t>
            </a:r>
          </a:p>
        </p:txBody>
      </p:sp>
      <p:sp>
        <p:nvSpPr>
          <p:cNvPr id="11" name="hipptx.com-Octagon 3"/>
          <p:cNvSpPr/>
          <p:nvPr/>
        </p:nvSpPr>
        <p:spPr>
          <a:xfrm>
            <a:off x="548878" y="1484785"/>
            <a:ext cx="4937522" cy="591671"/>
          </a:xfrm>
          <a:prstGeom prst="octagon">
            <a:avLst>
              <a:gd name="adj" fmla="val 14346"/>
            </a:avLst>
          </a:prstGeom>
          <a:gradFill>
            <a:gsLst>
              <a:gs pos="0">
                <a:schemeClr val="accent2">
                  <a:lumMod val="75000"/>
                </a:schemeClr>
              </a:gs>
              <a:gs pos="79000">
                <a:schemeClr val="accent2">
                  <a:lumMod val="50000"/>
                </a:schemeClr>
              </a:gs>
            </a:gsLst>
            <a:lin ang="5400000" scaled="1"/>
          </a:gradFill>
          <a:ln>
            <a:noFill/>
          </a:ln>
          <a:effectLst>
            <a:outerShdw blurRad="215900" dist="38100" dir="5400000" algn="t" rotWithShape="0">
              <a:schemeClr val="accent2">
                <a:lumMod val="75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r>
              <a:rPr lang="zh-CN" altLang="en-US" sz="2000" b="1" dirty="0">
                <a:solidFill>
                  <a:schemeClr val="bg1"/>
                </a:solidFill>
                <a:latin typeface="微软雅黑" panose="020B0503020204020204" pitchFamily="34" charset="-122"/>
                <a:ea typeface="微软雅黑" panose="020B0503020204020204" pitchFamily="34" charset="-122"/>
              </a:rPr>
              <a:t>涉及指标、表样变动调查表</a:t>
            </a:r>
            <a:r>
              <a:rPr lang="zh-CN" altLang="en-US" sz="2000" b="1" dirty="0" smtClean="0">
                <a:solidFill>
                  <a:schemeClr val="bg1"/>
                </a:solidFill>
                <a:latin typeface="微软雅黑" panose="020B0503020204020204" pitchFamily="34" charset="-122"/>
                <a:ea typeface="微软雅黑" panose="020B0503020204020204" pitchFamily="34" charset="-122"/>
              </a:rPr>
              <a:t>共计</a:t>
            </a:r>
            <a:r>
              <a:rPr lang="en-US" altLang="zh-CN" sz="2000" b="1" dirty="0" smtClean="0">
                <a:solidFill>
                  <a:schemeClr val="bg1"/>
                </a:solidFill>
                <a:latin typeface="微软雅黑" panose="020B0503020204020204" pitchFamily="34" charset="-122"/>
                <a:ea typeface="微软雅黑" panose="020B0503020204020204" pitchFamily="34" charset="-122"/>
              </a:rPr>
              <a:t>6</a:t>
            </a:r>
            <a:r>
              <a:rPr lang="zh-CN" altLang="en-US" sz="2000" b="1" dirty="0" smtClean="0">
                <a:solidFill>
                  <a:schemeClr val="bg1"/>
                </a:solidFill>
                <a:latin typeface="微软雅黑" panose="020B0503020204020204" pitchFamily="34" charset="-122"/>
                <a:ea typeface="微软雅黑" panose="020B0503020204020204" pitchFamily="34" charset="-122"/>
              </a:rPr>
              <a:t>张</a:t>
            </a:r>
            <a:endParaRPr lang="zh-CN" altLang="en-US" sz="2000" b="1" dirty="0">
              <a:solidFill>
                <a:schemeClr val="bg1"/>
              </a:solidFill>
              <a:latin typeface="微软雅黑" panose="020B0503020204020204" pitchFamily="34" charset="-122"/>
              <a:ea typeface="微软雅黑" panose="020B0503020204020204" pitchFamily="34" charset="-122"/>
            </a:endParaRPr>
          </a:p>
        </p:txBody>
      </p:sp>
      <p:graphicFrame>
        <p:nvGraphicFramePr>
          <p:cNvPr id="20" name="表格 19"/>
          <p:cNvGraphicFramePr>
            <a:graphicFrameLocks noGrp="1"/>
          </p:cNvGraphicFramePr>
          <p:nvPr/>
        </p:nvGraphicFramePr>
        <p:xfrm>
          <a:off x="493931" y="2276872"/>
          <a:ext cx="7076017" cy="2633194"/>
        </p:xfrm>
        <a:graphic>
          <a:graphicData uri="http://schemas.openxmlformats.org/drawingml/2006/table">
            <a:tbl>
              <a:tblPr/>
              <a:tblGrid>
                <a:gridCol w="1256060">
                  <a:extLst>
                    <a:ext uri="{9D8B030D-6E8A-4147-A177-3AD203B41FA5}">
                      <a16:colId xmlns:a16="http://schemas.microsoft.com/office/drawing/2014/main" xmlns="" val="20000"/>
                    </a:ext>
                  </a:extLst>
                </a:gridCol>
                <a:gridCol w="5819957">
                  <a:extLst>
                    <a:ext uri="{9D8B030D-6E8A-4147-A177-3AD203B41FA5}">
                      <a16:colId xmlns:a16="http://schemas.microsoft.com/office/drawing/2014/main" xmlns="" val="20001"/>
                    </a:ext>
                  </a:extLst>
                </a:gridCol>
              </a:tblGrid>
              <a:tr h="367870">
                <a:tc>
                  <a:txBody>
                    <a:bodyPr/>
                    <a:lstStyle/>
                    <a:p>
                      <a:pPr algn="ctr" fontAlgn="b"/>
                      <a:r>
                        <a:rPr lang="zh-CN" altLang="en-US" sz="1600" b="1" i="0" u="none" strike="noStrike" dirty="0">
                          <a:solidFill>
                            <a:schemeClr val="bg1"/>
                          </a:solidFill>
                          <a:effectLst/>
                          <a:latin typeface="宋体" pitchFamily="2" charset="-122"/>
                          <a:ea typeface="宋体" pitchFamily="2" charset="-122"/>
                        </a:rPr>
                        <a:t>表号</a:t>
                      </a:r>
                      <a:endParaRPr lang="en-US" altLang="zh-CN" sz="1600" b="1" i="0" u="none" strike="noStrike" dirty="0">
                        <a:solidFill>
                          <a:schemeClr val="bg1"/>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3">
                            <a:shade val="30000"/>
                            <a:satMod val="115000"/>
                          </a:schemeClr>
                        </a:gs>
                        <a:gs pos="36000">
                          <a:schemeClr val="accent3">
                            <a:shade val="67500"/>
                            <a:satMod val="115000"/>
                          </a:schemeClr>
                        </a:gs>
                        <a:gs pos="82000">
                          <a:schemeClr val="accent3">
                            <a:shade val="100000"/>
                            <a:satMod val="115000"/>
                          </a:schemeClr>
                        </a:gs>
                      </a:gsLst>
                      <a:lin ang="5400000" scaled="1"/>
                      <a:tileRect/>
                    </a:gradFill>
                  </a:tcPr>
                </a:tc>
                <a:tc>
                  <a:txBody>
                    <a:bodyPr/>
                    <a:lstStyle/>
                    <a:p>
                      <a:pPr algn="ctr" fontAlgn="b"/>
                      <a:r>
                        <a:rPr lang="zh-CN" altLang="en-US" sz="1600" b="1" i="0" u="none" strike="noStrike" dirty="0">
                          <a:solidFill>
                            <a:schemeClr val="bg1"/>
                          </a:solidFill>
                          <a:effectLst/>
                          <a:latin typeface="宋体" pitchFamily="2" charset="-122"/>
                          <a:ea typeface="宋体" pitchFamily="2" charset="-122"/>
                        </a:rPr>
                        <a:t>表名</a:t>
                      </a: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gradFill flip="none" rotWithShape="1">
                      <a:gsLst>
                        <a:gs pos="0">
                          <a:schemeClr val="accent3">
                            <a:shade val="30000"/>
                            <a:satMod val="115000"/>
                          </a:schemeClr>
                        </a:gs>
                        <a:gs pos="36000">
                          <a:schemeClr val="accent3">
                            <a:shade val="67500"/>
                            <a:satMod val="115000"/>
                          </a:schemeClr>
                        </a:gs>
                        <a:gs pos="82000">
                          <a:schemeClr val="accent3">
                            <a:shade val="100000"/>
                            <a:satMod val="115000"/>
                          </a:schemeClr>
                        </a:gs>
                      </a:gsLst>
                      <a:lin ang="5400000" scaled="1"/>
                      <a:tileRect/>
                    </a:gradFill>
                  </a:tcPr>
                </a:tc>
                <a:extLst>
                  <a:ext uri="{0D108BD9-81ED-4DB2-BD59-A6C34878D82A}">
                    <a16:rowId xmlns:a16="http://schemas.microsoft.com/office/drawing/2014/main" xmlns="" val="10000"/>
                  </a:ext>
                </a:extLst>
              </a:tr>
              <a:tr h="425974">
                <a:tc>
                  <a:txBody>
                    <a:bodyPr/>
                    <a:lstStyle/>
                    <a:p>
                      <a:pPr algn="ctr"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教基1</a:t>
                      </a:r>
                      <a:r>
                        <a:rPr lang="en-US" altLang="zh-CN" sz="1600" dirty="0" smtClean="0">
                          <a:solidFill>
                            <a:srgbClr val="44546A"/>
                          </a:solidFill>
                          <a:latin typeface="微软雅黑" panose="020B0503020204020204" charset="-122"/>
                          <a:ea typeface="微软雅黑" panose="020B0503020204020204" charset="-122"/>
                          <a:cs typeface="微软雅黑" panose="020B0503020204020204" charset="-122"/>
                        </a:rPr>
                        <a:t>2</a:t>
                      </a: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0</a:t>
                      </a:r>
                      <a:r>
                        <a:rPr lang="en-US" altLang="zh-CN" sz="1600" dirty="0" smtClean="0">
                          <a:solidFill>
                            <a:srgbClr val="44546A"/>
                          </a:solidFill>
                          <a:latin typeface="微软雅黑" panose="020B0503020204020204" charset="-122"/>
                          <a:ea typeface="微软雅黑" panose="020B0503020204020204" charset="-122"/>
                          <a:cs typeface="微软雅黑" panose="020B0503020204020204" charset="-122"/>
                        </a:rPr>
                        <a:t>3</a:t>
                      </a: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 </a:t>
                      </a:r>
                      <a:endParaRPr lang="en-US" altLang="zh-CN" sz="1600" b="0" i="0" u="none" strike="noStrike" dirty="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职业教育学校基本情况</a:t>
                      </a:r>
                      <a:endParaRPr lang="zh-CN" altLang="en-US" sz="1600" b="0" i="0" u="none" strike="noStrike" dirty="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r h="3678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教基1</a:t>
                      </a:r>
                      <a:r>
                        <a:rPr lang="en-US" altLang="zh-CN" sz="1600" dirty="0" smtClean="0">
                          <a:solidFill>
                            <a:srgbClr val="44546A"/>
                          </a:solidFill>
                          <a:latin typeface="微软雅黑" panose="020B0503020204020204" charset="-122"/>
                          <a:ea typeface="微软雅黑" panose="020B0503020204020204" charset="-122"/>
                          <a:cs typeface="微软雅黑" panose="020B0503020204020204" charset="-122"/>
                        </a:rPr>
                        <a:t>3</a:t>
                      </a: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0</a:t>
                      </a:r>
                      <a:r>
                        <a:rPr lang="en-US" altLang="zh-CN" sz="1600" dirty="0" smtClean="0">
                          <a:solidFill>
                            <a:srgbClr val="44546A"/>
                          </a:solidFill>
                          <a:latin typeface="微软雅黑" panose="020B0503020204020204" charset="-122"/>
                          <a:ea typeface="微软雅黑" panose="020B0503020204020204" charset="-122"/>
                          <a:cs typeface="微软雅黑" panose="020B0503020204020204" charset="-122"/>
                        </a:rPr>
                        <a:t>4</a:t>
                      </a:r>
                      <a:endParaRPr lang="zh-CN" altLang="en-US" sz="1600" b="0" i="0" u="none" strike="noStrike" kern="1200" dirty="0">
                        <a:solidFill>
                          <a:srgbClr val="000000"/>
                        </a:solidFill>
                        <a:effectLst/>
                        <a:latin typeface="宋体" pitchFamily="2" charset="-122"/>
                        <a:ea typeface="宋体" pitchFamily="2" charset="-122"/>
                        <a:cs typeface="+mn-cs"/>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高等教育学校基本情况</a:t>
                      </a: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3"/>
                  </a:ext>
                </a:extLst>
              </a:tr>
              <a:tr h="367870">
                <a:tc>
                  <a:txBody>
                    <a:bodyPr/>
                    <a:lstStyle/>
                    <a:p>
                      <a:pPr algn="ctr"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教基4</a:t>
                      </a:r>
                      <a:r>
                        <a:rPr lang="en-US" altLang="zh-CN" sz="1600" dirty="0" smtClean="0">
                          <a:solidFill>
                            <a:srgbClr val="44546A"/>
                          </a:solidFill>
                          <a:latin typeface="微软雅黑" panose="020B0503020204020204" charset="-122"/>
                          <a:ea typeface="微软雅黑" panose="020B0503020204020204" charset="-122"/>
                          <a:cs typeface="微软雅黑" panose="020B0503020204020204" charset="-122"/>
                        </a:rPr>
                        <a:t>352</a:t>
                      </a: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 </a:t>
                      </a:r>
                      <a:endParaRPr lang="en-US" altLang="zh-CN" sz="1600" b="0" i="0" u="none" strike="noStrike" dirty="0">
                        <a:solidFill>
                          <a:srgbClr val="000000"/>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高等教育学校教职工情况</a:t>
                      </a:r>
                      <a:endParaRPr lang="zh-CN" altLang="en-US" sz="1600" b="0" i="0" u="none" strike="noStrike" dirty="0">
                        <a:solidFill>
                          <a:srgbClr val="000000"/>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r h="367870">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教基4360 </a:t>
                      </a:r>
                      <a:endParaRPr lang="en-US" altLang="zh-CN" sz="1600" b="0" i="0" u="none" strike="noStrike" dirty="0" smtClean="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职业教育学校、高等学校教师分学历（位）情况</a:t>
                      </a:r>
                      <a:endParaRPr lang="zh-CN" altLang="en-US" sz="1600" b="0" i="0" u="none" strike="noStrike" dirty="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6"/>
                  </a:ext>
                </a:extLst>
              </a:tr>
              <a:tr h="367870">
                <a:tc>
                  <a:txBody>
                    <a:bodyPr/>
                    <a:lstStyle/>
                    <a:p>
                      <a:pPr algn="ctr"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教基4261 </a:t>
                      </a:r>
                      <a:endParaRPr lang="en-US" altLang="zh-CN" sz="1600" b="0" i="0" u="none" strike="noStrike" dirty="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职业教育学校教师授课分类情况</a:t>
                      </a:r>
                      <a:endParaRPr lang="zh-CN" altLang="en-US" sz="1600" b="0" i="0" u="none" strike="noStrike" dirty="0">
                        <a:solidFill>
                          <a:schemeClr val="accent2"/>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7"/>
                  </a:ext>
                </a:extLst>
              </a:tr>
              <a:tr h="367870">
                <a:tc>
                  <a:txBody>
                    <a:bodyPr/>
                    <a:lstStyle/>
                    <a:p>
                      <a:pPr algn="ctr"/>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教基4362 </a:t>
                      </a:r>
                      <a:endParaRPr lang="zh-CN" altLang="en-US" sz="1600" b="0" i="0" u="none" strike="noStrike" kern="1200" dirty="0">
                        <a:solidFill>
                          <a:srgbClr val="000000"/>
                        </a:solidFill>
                        <a:effectLst/>
                        <a:latin typeface="宋体" pitchFamily="2" charset="-122"/>
                        <a:ea typeface="宋体" pitchFamily="2" charset="-122"/>
                        <a:cs typeface="+mn-cs"/>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zh-CN" altLang="en-US" sz="1600" dirty="0" smtClean="0">
                          <a:solidFill>
                            <a:srgbClr val="44546A"/>
                          </a:solidFill>
                          <a:latin typeface="微软雅黑" panose="020B0503020204020204" charset="-122"/>
                          <a:ea typeface="微软雅黑" panose="020B0503020204020204" charset="-122"/>
                          <a:cs typeface="微软雅黑" panose="020B0503020204020204" charset="-122"/>
                        </a:rPr>
                        <a:t>高等教育学校教师授课分类情况</a:t>
                      </a:r>
                      <a:endParaRPr lang="zh-CN" altLang="en-US" sz="1600" b="0" i="0" u="none" strike="noStrike" dirty="0">
                        <a:solidFill>
                          <a:srgbClr val="000000"/>
                        </a:solidFill>
                        <a:effectLst/>
                        <a:latin typeface="宋体" pitchFamily="2" charset="-122"/>
                        <a:ea typeface="宋体" pitchFamily="2" charset="-122"/>
                      </a:endParaRPr>
                    </a:p>
                  </a:txBody>
                  <a:tcPr marL="4034" marR="4034" marT="5379"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8"/>
                  </a:ext>
                </a:extLst>
              </a:tr>
            </a:tbl>
          </a:graphicData>
        </a:graphic>
      </p:graphicFrame>
      <p:sp>
        <p:nvSpPr>
          <p:cNvPr id="5" name="矩形 4"/>
          <p:cNvSpPr/>
          <p:nvPr/>
        </p:nvSpPr>
        <p:spPr>
          <a:xfrm>
            <a:off x="515679" y="5155681"/>
            <a:ext cx="4572000" cy="757130"/>
          </a:xfrm>
          <a:prstGeom prst="rect">
            <a:avLst/>
          </a:prstGeom>
        </p:spPr>
        <p:txBody>
          <a:bodyPr>
            <a:spAutoFit/>
          </a:bodyPr>
          <a:lstStyle/>
          <a:p>
            <a:pPr>
              <a:lnSpc>
                <a:spcPct val="120000"/>
              </a:lnSpc>
            </a:pPr>
            <a:r>
              <a:rPr lang="zh-CN" altLang="en-US" dirty="0" smtClean="0">
                <a:solidFill>
                  <a:srgbClr val="44546A"/>
                </a:solidFill>
                <a:latin typeface="微软雅黑" panose="020B0503020204020204" charset="-122"/>
                <a:ea typeface="微软雅黑" panose="020B0503020204020204" charset="-122"/>
                <a:cs typeface="微软雅黑" panose="020B0503020204020204" charset="-122"/>
              </a:rPr>
              <a:t>主要涉及指标：</a:t>
            </a:r>
          </a:p>
          <a:p>
            <a:pPr>
              <a:lnSpc>
                <a:spcPct val="120000"/>
              </a:lnSpc>
            </a:pPr>
            <a:r>
              <a:rPr lang="zh-CN" altLang="en-US" dirty="0" smtClean="0">
                <a:solidFill>
                  <a:schemeClr val="accent2">
                    <a:lumMod val="50000"/>
                  </a:schemeClr>
                </a:solidFill>
                <a:latin typeface="微软雅黑" panose="020B0503020204020204" charset="-122"/>
                <a:ea typeface="微软雅黑" panose="020B0503020204020204" charset="-122"/>
                <a:cs typeface="微软雅黑" panose="020B0503020204020204" charset="-122"/>
              </a:rPr>
              <a:t>外籍人员、银龄教师、临床教师</a:t>
            </a:r>
            <a:endParaRPr lang="zh-CN" altLang="en-US" dirty="0">
              <a:solidFill>
                <a:schemeClr val="accent2">
                  <a:lumMod val="50000"/>
                </a:schemeClr>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94085" y="3051409"/>
            <a:ext cx="1911883" cy="358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latin typeface="微软雅黑" panose="020B0503020204020204" pitchFamily="34" charset="-122"/>
                <a:ea typeface="微软雅黑" panose="020B0503020204020204" pitchFamily="34" charset="-122"/>
              </a:rPr>
              <a:t>2024</a:t>
            </a:r>
            <a:r>
              <a:rPr lang="zh-CN" altLang="en-US" b="1" dirty="0" smtClean="0">
                <a:latin typeface="微软雅黑" panose="020B0503020204020204" pitchFamily="34" charset="-122"/>
                <a:ea typeface="微软雅黑" panose="020B0503020204020204" pitchFamily="34" charset="-122"/>
              </a:rPr>
              <a:t>年</a:t>
            </a:r>
            <a:r>
              <a:rPr lang="zh-CN" altLang="en-US" b="1" dirty="0">
                <a:latin typeface="微软雅黑" panose="020B0503020204020204" pitchFamily="34" charset="-122"/>
                <a:ea typeface="微软雅黑" panose="020B0503020204020204" pitchFamily="34" charset="-122"/>
              </a:rPr>
              <a:t>教育事业统计调查制度修订</a:t>
            </a:r>
          </a:p>
        </p:txBody>
      </p:sp>
      <p:sp>
        <p:nvSpPr>
          <p:cNvPr id="19" name="矩形 18"/>
          <p:cNvSpPr/>
          <p:nvPr/>
        </p:nvSpPr>
        <p:spPr>
          <a:xfrm>
            <a:off x="1304365" y="1679943"/>
            <a:ext cx="6333565" cy="5109091"/>
          </a:xfrm>
          <a:prstGeom prst="rect">
            <a:avLst/>
          </a:prstGeom>
        </p:spPr>
        <p:txBody>
          <a:bodyPr wrap="square">
            <a:spAutoFit/>
          </a:bodyPr>
          <a:lstStyle/>
          <a:p>
            <a:r>
              <a:rPr lang="zh-CN" altLang="en-US" sz="2800" dirty="0"/>
              <a:t>总说明</a:t>
            </a:r>
            <a:r>
              <a:rPr lang="zh-CN" altLang="en-US" sz="2800" dirty="0" smtClean="0"/>
              <a:t>：</a:t>
            </a:r>
            <a:endParaRPr lang="en-US" altLang="zh-CN" sz="2800" dirty="0" smtClean="0">
              <a:solidFill>
                <a:srgbClr val="FF0000"/>
              </a:solidFill>
            </a:endParaRPr>
          </a:p>
          <a:p>
            <a:endParaRPr lang="en-US" altLang="zh-CN" sz="2800" dirty="0">
              <a:solidFill>
                <a:srgbClr val="FF0000"/>
              </a:solidFill>
            </a:endParaRPr>
          </a:p>
          <a:p>
            <a:r>
              <a:rPr lang="zh-CN" altLang="en-US" sz="2800" dirty="0" smtClean="0">
                <a:solidFill>
                  <a:srgbClr val="FF0000"/>
                </a:solidFill>
              </a:rPr>
              <a:t>修订</a:t>
            </a:r>
            <a:r>
              <a:rPr lang="zh-CN" altLang="zh-CN" sz="2800" b="1" dirty="0"/>
              <a:t>“</a:t>
            </a:r>
            <a:r>
              <a:rPr lang="zh-CN" altLang="zh-CN" sz="2800" dirty="0"/>
              <a:t>各级各类学校（机构）说明</a:t>
            </a:r>
            <a:r>
              <a:rPr lang="en-US" altLang="zh-CN" sz="2800" dirty="0"/>
              <a:t>”</a:t>
            </a:r>
            <a:r>
              <a:rPr lang="zh-CN" altLang="en-US" sz="2800" dirty="0"/>
              <a:t>，将“广播电视大学”修订</a:t>
            </a:r>
            <a:r>
              <a:rPr lang="zh-CN" altLang="en-US" sz="2800" dirty="0" smtClean="0"/>
              <a:t>为</a:t>
            </a:r>
            <a:r>
              <a:rPr lang="en-US" altLang="zh-CN" sz="2800" dirty="0" smtClean="0"/>
              <a:t>“</a:t>
            </a:r>
            <a:r>
              <a:rPr lang="zh-CN" altLang="en-US" sz="2800" dirty="0">
                <a:solidFill>
                  <a:srgbClr val="44546A"/>
                </a:solidFill>
                <a:highlight>
                  <a:srgbClr val="FFFF00"/>
                </a:highlight>
                <a:latin typeface="+mj-ea"/>
              </a:rPr>
              <a:t>开放大学</a:t>
            </a:r>
            <a:r>
              <a:rPr lang="en-US" altLang="zh-CN" sz="2800" dirty="0"/>
              <a:t>”</a:t>
            </a:r>
            <a:r>
              <a:rPr lang="zh-CN" altLang="en-US" sz="2800" dirty="0"/>
              <a:t>；涉及</a:t>
            </a:r>
            <a:r>
              <a:rPr lang="en-US" altLang="zh-CN" sz="2800" dirty="0"/>
              <a:t>19</a:t>
            </a:r>
            <a:r>
              <a:rPr lang="zh-CN" altLang="en-US" sz="2800" dirty="0"/>
              <a:t>张调查表的填报范围</a:t>
            </a:r>
            <a:r>
              <a:rPr lang="zh-CN" altLang="en-US" sz="2800" dirty="0" smtClean="0"/>
              <a:t>。</a:t>
            </a:r>
            <a:endParaRPr lang="en-US" altLang="zh-CN" sz="2800" dirty="0" smtClean="0"/>
          </a:p>
          <a:p>
            <a:endParaRPr lang="zh-CN" altLang="en-US" sz="2800" dirty="0"/>
          </a:p>
          <a:p>
            <a:r>
              <a:rPr lang="zh-CN" altLang="en-US" sz="2800" dirty="0" smtClean="0">
                <a:solidFill>
                  <a:srgbClr val="FF0000"/>
                </a:solidFill>
              </a:rPr>
              <a:t>修订</a:t>
            </a:r>
            <a:r>
              <a:rPr lang="zh-CN" altLang="zh-CN" sz="2800" b="1" dirty="0"/>
              <a:t>“</a:t>
            </a:r>
            <a:r>
              <a:rPr lang="zh-CN" altLang="zh-CN" sz="2800" dirty="0"/>
              <a:t>各级各类学校（机构）说明</a:t>
            </a:r>
            <a:r>
              <a:rPr lang="en-US" altLang="zh-CN" sz="2800" dirty="0"/>
              <a:t>”</a:t>
            </a:r>
            <a:r>
              <a:rPr lang="zh-CN" altLang="en-US" sz="2800" dirty="0"/>
              <a:t>，将“其他普通高教机构（分校或大专</a:t>
            </a:r>
            <a:r>
              <a:rPr lang="zh-CN" altLang="en-US" sz="2800" dirty="0" smtClean="0"/>
              <a:t>班）”修订</a:t>
            </a:r>
            <a:r>
              <a:rPr lang="zh-CN" altLang="en-US" sz="2800" dirty="0"/>
              <a:t>为“其他普通高教机构（分校</a:t>
            </a:r>
            <a:r>
              <a:rPr lang="zh-CN" altLang="en-US" sz="2800" dirty="0">
                <a:solidFill>
                  <a:srgbClr val="44546A"/>
                </a:solidFill>
                <a:highlight>
                  <a:srgbClr val="FFFF00"/>
                </a:highlight>
                <a:latin typeface="+mj-ea"/>
              </a:rPr>
              <a:t>、</a:t>
            </a:r>
            <a:r>
              <a:rPr lang="zh-CN" altLang="en-US" sz="2800" dirty="0"/>
              <a:t>大专班）” ；涉及</a:t>
            </a:r>
            <a:r>
              <a:rPr lang="en-US" altLang="zh-CN" sz="2800" dirty="0"/>
              <a:t>29</a:t>
            </a:r>
            <a:r>
              <a:rPr lang="zh-CN" altLang="en-US" sz="2800" dirty="0"/>
              <a:t>张调查表的填报范围。</a:t>
            </a:r>
            <a:endParaRPr lang="zh-CN" altLang="zh-CN" sz="2800" dirty="0"/>
          </a:p>
          <a:p>
            <a:endParaRPr lang="en-US" altLang="zh-C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94085" y="3051409"/>
            <a:ext cx="1911883" cy="358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latin typeface="微软雅黑" panose="020B0503020204020204" pitchFamily="34" charset="-122"/>
                <a:ea typeface="微软雅黑" panose="020B0503020204020204" pitchFamily="34" charset="-122"/>
              </a:rPr>
              <a:t>2024</a:t>
            </a:r>
            <a:r>
              <a:rPr lang="zh-CN" altLang="en-US" b="1" dirty="0" smtClean="0">
                <a:latin typeface="微软雅黑" panose="020B0503020204020204" pitchFamily="34" charset="-122"/>
                <a:ea typeface="微软雅黑" panose="020B0503020204020204" pitchFamily="34" charset="-122"/>
              </a:rPr>
              <a:t>年</a:t>
            </a:r>
            <a:r>
              <a:rPr lang="zh-CN" altLang="en-US" b="1" dirty="0">
                <a:latin typeface="微软雅黑" panose="020B0503020204020204" pitchFamily="34" charset="-122"/>
                <a:ea typeface="微软雅黑" panose="020B0503020204020204" pitchFamily="34" charset="-122"/>
              </a:rPr>
              <a:t>教育事业统计调查制度修订</a:t>
            </a:r>
          </a:p>
        </p:txBody>
      </p:sp>
      <p:sp>
        <p:nvSpPr>
          <p:cNvPr id="19" name="矩形 18"/>
          <p:cNvSpPr/>
          <p:nvPr/>
        </p:nvSpPr>
        <p:spPr>
          <a:xfrm>
            <a:off x="933009" y="2020187"/>
            <a:ext cx="7710957" cy="4770537"/>
          </a:xfrm>
          <a:prstGeom prst="rect">
            <a:avLst/>
          </a:prstGeom>
        </p:spPr>
        <p:txBody>
          <a:bodyPr wrap="square">
            <a:spAutoFit/>
          </a:bodyPr>
          <a:lstStyle/>
          <a:p>
            <a:endParaRPr lang="en-US" altLang="zh-CN" dirty="0" smtClean="0">
              <a:latin typeface="Gill Sans MT" pitchFamily="34" charset="0"/>
            </a:endParaRPr>
          </a:p>
          <a:p>
            <a:r>
              <a:rPr lang="zh-CN" altLang="en-US" dirty="0" smtClean="0">
                <a:solidFill>
                  <a:srgbClr val="FF0000"/>
                </a:solidFill>
              </a:rPr>
              <a:t>     修订</a:t>
            </a:r>
            <a:r>
              <a:rPr lang="zh-CN" altLang="en-US" dirty="0" smtClean="0"/>
              <a:t>“银龄教师”的指标解释为“</a:t>
            </a:r>
            <a:r>
              <a:rPr lang="zh-CN" altLang="zh-CN" dirty="0" smtClean="0"/>
              <a:t>银龄教师是指各级各类学校聘请的，</a:t>
            </a:r>
            <a:r>
              <a:rPr lang="zh-CN" altLang="zh-CN" dirty="0" smtClean="0">
                <a:solidFill>
                  <a:srgbClr val="44546A"/>
                </a:solidFill>
                <a:highlight>
                  <a:srgbClr val="FFFF00"/>
                </a:highlight>
              </a:rPr>
              <a:t>经各级教育行政部门银龄教师行动计划认定的，</a:t>
            </a:r>
            <a:r>
              <a:rPr lang="zh-CN" altLang="zh-CN" dirty="0" smtClean="0"/>
              <a:t>非本单位达到法定退休年龄且办结退休手续的教师。分为具有《中华人民共和国教师法》《教师资格条例》规定的教师资格证的教师和无教师资格证但具有副高级及以上专业技术职务的高技能人才且经过聘用单位认定同意的教师。此两类教师需从事教育教学、教学指导、科学研究、团队建设、学校管理等工作，聘期在一学期以上。</a:t>
            </a:r>
            <a:r>
              <a:rPr lang="zh-CN" altLang="en-US" dirty="0" smtClean="0"/>
              <a:t>”</a:t>
            </a:r>
            <a:endParaRPr lang="en-US" altLang="zh-CN" dirty="0" smtClean="0"/>
          </a:p>
          <a:p>
            <a:r>
              <a:rPr lang="zh-CN" altLang="en-US" dirty="0" smtClean="0">
                <a:solidFill>
                  <a:srgbClr val="C55A11"/>
                </a:solidFill>
                <a:latin typeface="微软雅黑" panose="020B0503020204020204" pitchFamily="34" charset="-122"/>
                <a:ea typeface="微软雅黑" panose="020B0503020204020204" pitchFamily="34" charset="-122"/>
                <a:sym typeface="+mn-ea"/>
              </a:rPr>
              <a:t>      </a:t>
            </a:r>
            <a:r>
              <a:rPr lang="zh-CN" altLang="en-US" dirty="0" smtClean="0">
                <a:solidFill>
                  <a:srgbClr val="FF0000"/>
                </a:solidFill>
              </a:rPr>
              <a:t>增加</a:t>
            </a:r>
            <a:r>
              <a:rPr lang="zh-CN" altLang="en-US" dirty="0" smtClean="0"/>
              <a:t>“</a:t>
            </a:r>
            <a:r>
              <a:rPr lang="en-US" altLang="zh-CN" dirty="0" smtClean="0"/>
              <a:t>#</a:t>
            </a:r>
            <a:r>
              <a:rPr lang="zh-CN" altLang="zh-CN" dirty="0" smtClean="0"/>
              <a:t>教学岗银龄教师</a:t>
            </a:r>
            <a:r>
              <a:rPr lang="zh-CN" altLang="en-US" dirty="0" smtClean="0"/>
              <a:t>”指标及相应的指标解释</a:t>
            </a:r>
            <a:r>
              <a:rPr lang="zh-CN" altLang="zh-CN" dirty="0" smtClean="0">
                <a:latin typeface="微软雅黑" panose="020B0503020204020204" pitchFamily="34" charset="-122"/>
                <a:ea typeface="微软雅黑" panose="020B0503020204020204" pitchFamily="34" charset="-122"/>
                <a:sym typeface="+mn-ea"/>
              </a:rPr>
              <a:t>。</a:t>
            </a:r>
            <a:endParaRPr lang="en-US" altLang="zh-CN" dirty="0" smtClean="0">
              <a:latin typeface="微软雅黑" panose="020B0503020204020204" pitchFamily="34" charset="-122"/>
              <a:ea typeface="微软雅黑" panose="020B0503020204020204" pitchFamily="34" charset="-122"/>
              <a:sym typeface="+mn-ea"/>
            </a:endParaRPr>
          </a:p>
          <a:p>
            <a:r>
              <a:rPr lang="en-US" altLang="zh-CN" dirty="0" smtClean="0">
                <a:solidFill>
                  <a:srgbClr val="44546A"/>
                </a:solidFill>
                <a:highlight>
                  <a:srgbClr val="FFFF00"/>
                </a:highlight>
              </a:rPr>
              <a:t>    </a:t>
            </a:r>
            <a:r>
              <a:rPr lang="zh-CN" altLang="zh-CN" dirty="0" smtClean="0">
                <a:solidFill>
                  <a:srgbClr val="44546A"/>
                </a:solidFill>
                <a:highlight>
                  <a:srgbClr val="FFFF00"/>
                </a:highlight>
              </a:rPr>
              <a:t>教学岗银龄教师是指具有《中华人民共和国教师法》《教师资格条例》规定的教师资格证且从事教学工作的银龄教师。</a:t>
            </a:r>
            <a:endParaRPr lang="en-US" altLang="zh-CN" dirty="0" smtClean="0">
              <a:solidFill>
                <a:srgbClr val="44546A"/>
              </a:solidFill>
              <a:highlight>
                <a:srgbClr val="FFFF00"/>
              </a:highlight>
            </a:endParaRPr>
          </a:p>
          <a:p>
            <a:r>
              <a:rPr lang="zh-CN" altLang="en-US" dirty="0" smtClean="0">
                <a:solidFill>
                  <a:srgbClr val="FF0000"/>
                </a:solidFill>
              </a:rPr>
              <a:t>      增加</a:t>
            </a:r>
            <a:r>
              <a:rPr lang="zh-CN" altLang="en-US" dirty="0" smtClean="0"/>
              <a:t>“</a:t>
            </a:r>
            <a:r>
              <a:rPr lang="en-US" altLang="zh-CN" dirty="0" smtClean="0"/>
              <a:t>#</a:t>
            </a:r>
            <a:r>
              <a:rPr lang="zh-CN" altLang="zh-CN" dirty="0" smtClean="0"/>
              <a:t>两年以上教学岗银龄教师</a:t>
            </a:r>
            <a:r>
              <a:rPr lang="zh-CN" altLang="en-US" dirty="0" smtClean="0"/>
              <a:t>”指标</a:t>
            </a:r>
            <a:r>
              <a:rPr lang="zh-CN" altLang="zh-CN" dirty="0" smtClean="0">
                <a:latin typeface="微软雅黑" panose="020B0503020204020204" pitchFamily="34" charset="-122"/>
                <a:ea typeface="微软雅黑" panose="020B0503020204020204" pitchFamily="34" charset="-122"/>
                <a:sym typeface="+mn-ea"/>
              </a:rPr>
              <a:t>。</a:t>
            </a:r>
            <a:endParaRPr lang="en-US" altLang="zh-CN" dirty="0" smtClean="0">
              <a:latin typeface="微软雅黑" panose="020B0503020204020204" pitchFamily="34" charset="-122"/>
              <a:ea typeface="微软雅黑" panose="020B0503020204020204" pitchFamily="34" charset="-122"/>
              <a:sym typeface="+mn-ea"/>
            </a:endParaRPr>
          </a:p>
          <a:p>
            <a:r>
              <a:rPr lang="en-US" altLang="zh-CN" dirty="0" smtClean="0">
                <a:solidFill>
                  <a:srgbClr val="44546A"/>
                </a:solidFill>
                <a:highlight>
                  <a:srgbClr val="FFFF00"/>
                </a:highlight>
                <a:latin typeface="+mj-ea"/>
              </a:rPr>
              <a:t>       </a:t>
            </a:r>
            <a:r>
              <a:rPr lang="zh-CN" altLang="zh-CN" dirty="0" smtClean="0">
                <a:solidFill>
                  <a:srgbClr val="44546A"/>
                </a:solidFill>
                <a:highlight>
                  <a:srgbClr val="FFFF00"/>
                </a:highlight>
                <a:latin typeface="+mj-ea"/>
              </a:rPr>
              <a:t>两年以上教学岗银龄教师是指已在本校工作两年以上的教学岗银龄教师。</a:t>
            </a:r>
            <a:endParaRPr lang="zh-CN" altLang="zh-CN" dirty="0" smtClean="0">
              <a:solidFill>
                <a:srgbClr val="44546A"/>
              </a:solidFill>
              <a:highlight>
                <a:srgbClr val="FFFF00"/>
              </a:highlight>
              <a:latin typeface="+mj-ea"/>
              <a:sym typeface="+mn-ea"/>
            </a:endParaRPr>
          </a:p>
          <a:p>
            <a:r>
              <a:rPr lang="en-US" altLang="zh-CN" dirty="0" smtClean="0"/>
              <a:t>   </a:t>
            </a:r>
            <a:r>
              <a:rPr lang="zh-CN" altLang="en-US" b="1" dirty="0" smtClean="0">
                <a:solidFill>
                  <a:srgbClr val="FF0000"/>
                </a:solidFill>
                <a:latin typeface="微软雅黑" charset="0"/>
                <a:ea typeface="微软雅黑" charset="0"/>
              </a:rPr>
              <a:t> </a:t>
            </a:r>
            <a:r>
              <a:rPr lang="en-US" altLang="zh-CN" b="1" dirty="0" smtClean="0">
                <a:solidFill>
                  <a:srgbClr val="FF0000"/>
                </a:solidFill>
                <a:latin typeface="微软雅黑" charset="0"/>
                <a:ea typeface="微软雅黑" charset="0"/>
              </a:rPr>
              <a:t>      </a:t>
            </a:r>
            <a:r>
              <a:rPr lang="zh-CN" altLang="en-US" dirty="0" smtClean="0">
                <a:solidFill>
                  <a:srgbClr val="FF0000"/>
                </a:solidFill>
              </a:rPr>
              <a:t>修订</a:t>
            </a:r>
            <a:r>
              <a:rPr lang="zh-CN" altLang="en-US" dirty="0" smtClean="0"/>
              <a:t>“实有床位数”的填报单位为“</a:t>
            </a:r>
            <a:r>
              <a:rPr lang="zh-CN" altLang="en-US" dirty="0" smtClean="0">
                <a:solidFill>
                  <a:srgbClr val="44546A"/>
                </a:solidFill>
                <a:highlight>
                  <a:srgbClr val="FFFF00"/>
                </a:highlight>
                <a:latin typeface="+mj-ea"/>
              </a:rPr>
              <a:t>个</a:t>
            </a:r>
            <a:r>
              <a:rPr lang="zh-CN" altLang="en-US" dirty="0" smtClean="0"/>
              <a:t>”</a:t>
            </a:r>
            <a:r>
              <a:rPr lang="zh-CN" altLang="zh-CN" dirty="0" smtClean="0">
                <a:latin typeface="微软雅黑" panose="020B0503020204020204" pitchFamily="34" charset="-122"/>
                <a:ea typeface="微软雅黑" panose="020B0503020204020204" pitchFamily="34" charset="-122"/>
                <a:sym typeface="+mn-ea"/>
              </a:rPr>
              <a:t>。</a:t>
            </a:r>
            <a:endParaRPr lang="zh-CN" altLang="en-US" dirty="0" smtClean="0"/>
          </a:p>
          <a:p>
            <a:endParaRPr lang="zh-CN" altLang="zh-CN" sz="2000" dirty="0" smtClean="0">
              <a:solidFill>
                <a:srgbClr val="44546A"/>
              </a:solidFill>
              <a:highlight>
                <a:srgbClr val="FFFF00"/>
              </a:highlight>
              <a:sym typeface="+mn-ea"/>
            </a:endParaRPr>
          </a:p>
          <a:p>
            <a:endParaRPr lang="en-US" altLang="zh-CN" sz="1400" dirty="0"/>
          </a:p>
        </p:txBody>
      </p:sp>
      <p:sp>
        <p:nvSpPr>
          <p:cNvPr id="6" name="圆角矩形 11"/>
          <p:cNvSpPr/>
          <p:nvPr/>
        </p:nvSpPr>
        <p:spPr>
          <a:xfrm>
            <a:off x="4429124" y="1357298"/>
            <a:ext cx="3672909"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1203</a:t>
            </a:r>
            <a:r>
              <a:rPr lang="zh-CN" altLang="en-US" dirty="0" smtClean="0"/>
              <a:t>职业教育学校基本情况</a:t>
            </a:r>
            <a:endParaRPr lang="en-US" altLang="zh-CN"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94085" y="3051409"/>
            <a:ext cx="1911883" cy="358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latin typeface="微软雅黑" panose="020B0503020204020204" pitchFamily="34" charset="-122"/>
                <a:ea typeface="微软雅黑" panose="020B0503020204020204" pitchFamily="34" charset="-122"/>
              </a:rPr>
              <a:t>2024</a:t>
            </a:r>
            <a:r>
              <a:rPr lang="zh-CN" altLang="en-US" b="1" dirty="0" smtClean="0">
                <a:latin typeface="微软雅黑" panose="020B0503020204020204" pitchFamily="34" charset="-122"/>
                <a:ea typeface="微软雅黑" panose="020B0503020204020204" pitchFamily="34" charset="-122"/>
              </a:rPr>
              <a:t>年</a:t>
            </a:r>
            <a:r>
              <a:rPr lang="zh-CN" altLang="en-US" b="1" dirty="0">
                <a:latin typeface="微软雅黑" panose="020B0503020204020204" pitchFamily="34" charset="-122"/>
                <a:ea typeface="微软雅黑" panose="020B0503020204020204" pitchFamily="34" charset="-122"/>
              </a:rPr>
              <a:t>教育事业统计调查制度修订</a:t>
            </a:r>
          </a:p>
        </p:txBody>
      </p:sp>
      <p:sp>
        <p:nvSpPr>
          <p:cNvPr id="19" name="矩形 18"/>
          <p:cNvSpPr/>
          <p:nvPr/>
        </p:nvSpPr>
        <p:spPr>
          <a:xfrm>
            <a:off x="1028701" y="2020184"/>
            <a:ext cx="6953693" cy="4278094"/>
          </a:xfrm>
          <a:prstGeom prst="rect">
            <a:avLst/>
          </a:prstGeom>
        </p:spPr>
        <p:txBody>
          <a:bodyPr wrap="square">
            <a:spAutoFit/>
          </a:bodyPr>
          <a:lstStyle/>
          <a:p>
            <a:endParaRPr lang="en-US" altLang="zh-CN" sz="1600" dirty="0" smtClean="0"/>
          </a:p>
          <a:p>
            <a:r>
              <a:rPr lang="zh-CN" altLang="en-US" sz="1600" dirty="0" smtClean="0">
                <a:solidFill>
                  <a:srgbClr val="C55A11"/>
                </a:solidFill>
                <a:latin typeface="微软雅黑" panose="020B0503020204020204" pitchFamily="34" charset="-122"/>
                <a:ea typeface="微软雅黑" panose="020B0503020204020204" pitchFamily="34" charset="-122"/>
                <a:sym typeface="+mn-ea"/>
              </a:rPr>
              <a:t>      删除</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省级一流学科数量</a:t>
            </a:r>
            <a:r>
              <a:rPr lang="en-US" altLang="zh-CN" sz="1600" dirty="0" smtClean="0">
                <a:latin typeface="微软雅黑" panose="020B0503020204020204" pitchFamily="34" charset="-122"/>
                <a:ea typeface="微软雅黑" panose="020B0503020204020204" pitchFamily="34" charset="-122"/>
              </a:rPr>
              <a:t>”</a:t>
            </a:r>
            <a:r>
              <a:rPr lang="zh-CN" altLang="zh-CN" sz="1600" dirty="0" smtClean="0">
                <a:latin typeface="微软雅黑" panose="020B0503020204020204" pitchFamily="34" charset="-122"/>
                <a:ea typeface="微软雅黑" panose="020B0503020204020204" pitchFamily="34" charset="-122"/>
              </a:rPr>
              <a:t>指标</a:t>
            </a:r>
            <a:endParaRPr lang="en-US" altLang="zh-CN" sz="1600" dirty="0" smtClean="0">
              <a:latin typeface="微软雅黑" panose="020B0503020204020204" pitchFamily="34" charset="-122"/>
              <a:ea typeface="微软雅黑" panose="020B0503020204020204" pitchFamily="34" charset="-122"/>
            </a:endParaRPr>
          </a:p>
          <a:p>
            <a:r>
              <a:rPr lang="zh-CN" altLang="en-US" sz="1600" dirty="0" smtClean="0">
                <a:solidFill>
                  <a:srgbClr val="C55A11"/>
                </a:solidFill>
                <a:latin typeface="微软雅黑" panose="020B0503020204020204" pitchFamily="34" charset="-122"/>
                <a:ea typeface="微软雅黑" panose="020B0503020204020204" pitchFamily="34" charset="-122"/>
                <a:sym typeface="+mn-ea"/>
              </a:rPr>
              <a:t>      删除</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临床教师</a:t>
            </a:r>
            <a:r>
              <a:rPr lang="en-US" altLang="zh-CN" sz="1600" dirty="0" smtClean="0">
                <a:latin typeface="微软雅黑" panose="020B0503020204020204" pitchFamily="34" charset="-122"/>
                <a:ea typeface="微软雅黑" panose="020B0503020204020204" pitchFamily="34" charset="-122"/>
              </a:rPr>
              <a:t>”</a:t>
            </a:r>
            <a:r>
              <a:rPr lang="zh-CN" altLang="zh-CN" sz="1600" dirty="0" smtClean="0">
                <a:latin typeface="微软雅黑" panose="020B0503020204020204" pitchFamily="34" charset="-122"/>
                <a:ea typeface="微软雅黑" panose="020B0503020204020204" pitchFamily="34" charset="-122"/>
              </a:rPr>
              <a:t>指标</a:t>
            </a:r>
            <a:r>
              <a:rPr lang="zh-CN" altLang="en-US" sz="1600" dirty="0" smtClean="0">
                <a:latin typeface="微软雅黑" panose="020B0503020204020204" pitchFamily="34" charset="-122"/>
                <a:ea typeface="微软雅黑" panose="020B0503020204020204" pitchFamily="34" charset="-122"/>
              </a:rPr>
              <a:t>，将该指标增加到教基</a:t>
            </a:r>
            <a:r>
              <a:rPr lang="en-US" altLang="zh-CN" sz="1600" dirty="0" smtClean="0">
                <a:latin typeface="微软雅黑" panose="020B0503020204020204" pitchFamily="34" charset="-122"/>
                <a:ea typeface="微软雅黑" panose="020B0503020204020204" pitchFamily="34" charset="-122"/>
              </a:rPr>
              <a:t>4352《</a:t>
            </a:r>
            <a:r>
              <a:rPr lang="zh-CN" altLang="en-US" sz="1600" dirty="0" smtClean="0">
                <a:latin typeface="微软雅黑" panose="020B0503020204020204" pitchFamily="34" charset="-122"/>
                <a:ea typeface="微软雅黑" panose="020B0503020204020204" pitchFamily="34" charset="-122"/>
              </a:rPr>
              <a:t>高等教育学校教职工情况</a:t>
            </a:r>
            <a:r>
              <a:rPr lang="en-US" altLang="zh-CN" sz="1600" dirty="0" smtClean="0">
                <a:latin typeface="微软雅黑" panose="020B0503020204020204" pitchFamily="34" charset="-122"/>
                <a:ea typeface="微软雅黑" panose="020B0503020204020204" pitchFamily="34" charset="-122"/>
              </a:rPr>
              <a:t>》</a:t>
            </a:r>
            <a:r>
              <a:rPr lang="zh-CN" altLang="en-US" sz="1600" dirty="0" smtClean="0">
                <a:latin typeface="微软雅黑" panose="020B0503020204020204" pitchFamily="34" charset="-122"/>
                <a:ea typeface="微软雅黑" panose="020B0503020204020204" pitchFamily="34" charset="-122"/>
              </a:rPr>
              <a:t>中。</a:t>
            </a:r>
            <a:endParaRPr lang="en-US" altLang="zh-CN" sz="1600" dirty="0" smtClean="0">
              <a:latin typeface="微软雅黑" panose="020B0503020204020204" pitchFamily="34" charset="-122"/>
              <a:ea typeface="微软雅黑" panose="020B0503020204020204" pitchFamily="34" charset="-122"/>
            </a:endParaRPr>
          </a:p>
          <a:p>
            <a:r>
              <a:rPr lang="zh-CN" altLang="en-US" sz="1600" dirty="0" smtClean="0">
                <a:solidFill>
                  <a:srgbClr val="FF0000"/>
                </a:solidFill>
              </a:rPr>
              <a:t>     修订</a:t>
            </a:r>
            <a:r>
              <a:rPr lang="zh-CN" altLang="en-US" sz="1600" dirty="0" smtClean="0"/>
              <a:t>“银龄教师”的指标解释为“</a:t>
            </a:r>
            <a:r>
              <a:rPr lang="zh-CN" altLang="zh-CN" sz="1600" dirty="0" smtClean="0"/>
              <a:t>银龄教师是指各级各类学校聘请的，</a:t>
            </a:r>
            <a:r>
              <a:rPr lang="zh-CN" altLang="zh-CN" sz="1600" dirty="0" smtClean="0">
                <a:solidFill>
                  <a:srgbClr val="44546A"/>
                </a:solidFill>
                <a:highlight>
                  <a:srgbClr val="FFFF00"/>
                </a:highlight>
              </a:rPr>
              <a:t>经各级教育行政部门银龄教师行动计划认定的，</a:t>
            </a:r>
            <a:r>
              <a:rPr lang="zh-CN" altLang="zh-CN" sz="1600" dirty="0" smtClean="0"/>
              <a:t>非本单位达到法定退休年龄且办结退休手续的教师。分为具有《中华人民共和国教师法》《教师资格条例》规定的教师资格证的教师和无教师资格证但具有副高级及以上专业技术职务的高技能人才且经过聘用单位认定同意的教师。此两类教师需从事教育教学、教学指导、科学研究、团队建设、学校管理等工作，聘期在一学期以上。</a:t>
            </a:r>
            <a:r>
              <a:rPr lang="zh-CN" altLang="en-US" sz="1600" dirty="0" smtClean="0"/>
              <a:t>”</a:t>
            </a:r>
            <a:endParaRPr lang="en-US" altLang="zh-CN" sz="1600" dirty="0" smtClean="0">
              <a:latin typeface="微软雅黑" panose="020B0503020204020204" pitchFamily="34" charset="-122"/>
              <a:ea typeface="微软雅黑" panose="020B0503020204020204" pitchFamily="34" charset="-122"/>
            </a:endParaRPr>
          </a:p>
          <a:p>
            <a:r>
              <a:rPr lang="zh-CN" altLang="en-US" sz="1600" dirty="0" smtClean="0">
                <a:solidFill>
                  <a:srgbClr val="FF0000"/>
                </a:solidFill>
              </a:rPr>
              <a:t>    增加</a:t>
            </a:r>
            <a:r>
              <a:rPr lang="zh-CN" altLang="en-US" sz="1600" dirty="0" smtClean="0"/>
              <a:t>“</a:t>
            </a:r>
            <a:r>
              <a:rPr lang="en-US" altLang="zh-CN" sz="1600" dirty="0" smtClean="0"/>
              <a:t>#</a:t>
            </a:r>
            <a:r>
              <a:rPr lang="zh-CN" altLang="zh-CN" sz="1600" dirty="0" smtClean="0"/>
              <a:t>教学岗银龄教师</a:t>
            </a:r>
            <a:r>
              <a:rPr lang="zh-CN" altLang="en-US" sz="1600" dirty="0" smtClean="0"/>
              <a:t>”指标及相应的指标解释</a:t>
            </a:r>
            <a:r>
              <a:rPr lang="zh-CN" altLang="zh-CN" sz="1600" dirty="0" smtClean="0">
                <a:latin typeface="微软雅黑" panose="020B0503020204020204" pitchFamily="34" charset="-122"/>
                <a:ea typeface="微软雅黑" panose="020B0503020204020204" pitchFamily="34" charset="-122"/>
                <a:sym typeface="+mn-ea"/>
              </a:rPr>
              <a:t>。</a:t>
            </a:r>
            <a:endParaRPr lang="en-US" altLang="zh-CN" sz="1600" dirty="0" smtClean="0">
              <a:latin typeface="微软雅黑" panose="020B0503020204020204" pitchFamily="34" charset="-122"/>
              <a:ea typeface="微软雅黑" panose="020B0503020204020204" pitchFamily="34" charset="-122"/>
              <a:sym typeface="+mn-ea"/>
            </a:endParaRPr>
          </a:p>
          <a:p>
            <a:r>
              <a:rPr lang="en-US" altLang="zh-CN" sz="1600" dirty="0" smtClean="0">
                <a:solidFill>
                  <a:srgbClr val="44546A"/>
                </a:solidFill>
                <a:highlight>
                  <a:srgbClr val="FFFF00"/>
                </a:highlight>
              </a:rPr>
              <a:t>    </a:t>
            </a:r>
            <a:r>
              <a:rPr lang="zh-CN" altLang="zh-CN" sz="1600" dirty="0" smtClean="0">
                <a:solidFill>
                  <a:srgbClr val="44546A"/>
                </a:solidFill>
                <a:highlight>
                  <a:srgbClr val="FFFF00"/>
                </a:highlight>
              </a:rPr>
              <a:t>教学岗银龄教师是指具有《中华人民共和国教师法》《教师资格条例》规定的教师资格证且从事教学工作的银龄教师。</a:t>
            </a:r>
            <a:endParaRPr lang="en-US" altLang="zh-CN" sz="1600" dirty="0" smtClean="0">
              <a:solidFill>
                <a:srgbClr val="44546A"/>
              </a:solidFill>
              <a:highlight>
                <a:srgbClr val="FFFF00"/>
              </a:highlight>
            </a:endParaRPr>
          </a:p>
          <a:p>
            <a:r>
              <a:rPr lang="zh-CN" altLang="en-US" sz="1600" dirty="0" smtClean="0">
                <a:solidFill>
                  <a:srgbClr val="FF0000"/>
                </a:solidFill>
              </a:rPr>
              <a:t>    增加</a:t>
            </a:r>
            <a:r>
              <a:rPr lang="zh-CN" altLang="en-US" sz="1600" dirty="0" smtClean="0"/>
              <a:t>“</a:t>
            </a:r>
            <a:r>
              <a:rPr lang="en-US" altLang="zh-CN" sz="1600" dirty="0" smtClean="0"/>
              <a:t>#</a:t>
            </a:r>
            <a:r>
              <a:rPr lang="zh-CN" altLang="zh-CN" sz="1600" dirty="0" smtClean="0"/>
              <a:t>两年以上教学岗银龄教师</a:t>
            </a:r>
            <a:r>
              <a:rPr lang="zh-CN" altLang="en-US" sz="1600" dirty="0" smtClean="0"/>
              <a:t>”指标</a:t>
            </a:r>
            <a:r>
              <a:rPr lang="zh-CN" altLang="zh-CN" sz="1600" dirty="0" smtClean="0">
                <a:latin typeface="微软雅黑" panose="020B0503020204020204" pitchFamily="34" charset="-122"/>
                <a:ea typeface="微软雅黑" panose="020B0503020204020204" pitchFamily="34" charset="-122"/>
                <a:sym typeface="+mn-ea"/>
              </a:rPr>
              <a:t>。</a:t>
            </a:r>
            <a:endParaRPr lang="en-US" altLang="zh-CN" sz="1600" dirty="0" smtClean="0">
              <a:latin typeface="微软雅黑" panose="020B0503020204020204" pitchFamily="34" charset="-122"/>
              <a:ea typeface="微软雅黑" panose="020B0503020204020204" pitchFamily="34" charset="-122"/>
              <a:sym typeface="+mn-ea"/>
            </a:endParaRPr>
          </a:p>
          <a:p>
            <a:r>
              <a:rPr lang="en-US" altLang="zh-CN" sz="1600" dirty="0" smtClean="0">
                <a:solidFill>
                  <a:srgbClr val="44546A"/>
                </a:solidFill>
                <a:highlight>
                  <a:srgbClr val="FFFF00"/>
                </a:highlight>
                <a:latin typeface="+mj-ea"/>
              </a:rPr>
              <a:t>       </a:t>
            </a:r>
            <a:r>
              <a:rPr lang="zh-CN" altLang="zh-CN" sz="1600" dirty="0" smtClean="0">
                <a:solidFill>
                  <a:srgbClr val="44546A"/>
                </a:solidFill>
                <a:highlight>
                  <a:srgbClr val="FFFF00"/>
                </a:highlight>
                <a:latin typeface="+mj-ea"/>
              </a:rPr>
              <a:t>两年以上教学岗银龄教师是指已在本校工作两年以上的教学岗银龄教师。</a:t>
            </a:r>
            <a:endParaRPr lang="zh-CN" altLang="zh-CN" sz="1600" b="1" dirty="0" smtClean="0">
              <a:solidFill>
                <a:srgbClr val="192B3C"/>
              </a:solidFill>
              <a:latin typeface="微软雅黑" panose="020B0503020204020204" pitchFamily="34" charset="-122"/>
              <a:ea typeface="微软雅黑" panose="020B0503020204020204" pitchFamily="34" charset="-122"/>
              <a:cs typeface="楷体" panose="02010609060101010101" pitchFamily="49" charset="-122"/>
              <a:sym typeface="+mn-ea"/>
            </a:endParaRPr>
          </a:p>
          <a:p>
            <a:r>
              <a:rPr lang="en-US" altLang="zh-CN" sz="1600" dirty="0" smtClean="0"/>
              <a:t>    </a:t>
            </a:r>
            <a:r>
              <a:rPr lang="zh-CN" altLang="en-US" sz="1600" b="1" dirty="0" smtClean="0">
                <a:solidFill>
                  <a:srgbClr val="FF0000"/>
                </a:solidFill>
                <a:latin typeface="微软雅黑" charset="0"/>
                <a:ea typeface="微软雅黑" charset="0"/>
              </a:rPr>
              <a:t> </a:t>
            </a:r>
            <a:r>
              <a:rPr lang="zh-CN" altLang="en-US" sz="1600" dirty="0" smtClean="0">
                <a:solidFill>
                  <a:srgbClr val="FF0000"/>
                </a:solidFill>
              </a:rPr>
              <a:t>修订</a:t>
            </a:r>
            <a:r>
              <a:rPr lang="zh-CN" altLang="en-US" sz="1600" dirty="0" smtClean="0"/>
              <a:t>“实有床位数”的填报单位为“</a:t>
            </a:r>
            <a:r>
              <a:rPr lang="zh-CN" altLang="en-US" sz="1600" dirty="0" smtClean="0">
                <a:solidFill>
                  <a:srgbClr val="44546A"/>
                </a:solidFill>
                <a:highlight>
                  <a:srgbClr val="FFFF00"/>
                </a:highlight>
                <a:latin typeface="+mj-ea"/>
              </a:rPr>
              <a:t>个</a:t>
            </a:r>
            <a:r>
              <a:rPr lang="zh-CN" altLang="en-US" sz="1600" dirty="0" smtClean="0"/>
              <a:t>”</a:t>
            </a:r>
            <a:endParaRPr lang="en-US" altLang="zh-CN" sz="1600" dirty="0"/>
          </a:p>
        </p:txBody>
      </p:sp>
      <p:sp>
        <p:nvSpPr>
          <p:cNvPr id="6" name="圆角矩形 11"/>
          <p:cNvSpPr/>
          <p:nvPr/>
        </p:nvSpPr>
        <p:spPr>
          <a:xfrm>
            <a:off x="993064" y="1421963"/>
            <a:ext cx="3656022"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1304</a:t>
            </a:r>
            <a:r>
              <a:rPr lang="zh-CN" altLang="en-US" dirty="0" smtClean="0"/>
              <a:t>高等教育学校基本情况</a:t>
            </a:r>
            <a:endParaRPr lang="en-US" altLang="zh-CN"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194085" y="3051409"/>
            <a:ext cx="1911883" cy="358390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bg1"/>
              </a:solidFill>
              <a:effectLst/>
              <a:uLnTx/>
              <a:uFillTx/>
              <a:latin typeface="微软雅黑" panose="020B0503020204020204" pitchFamily="34" charset="-122"/>
              <a:ea typeface="微软雅黑" panose="020B0503020204020204" pitchFamily="34" charset="-122"/>
            </a:endParaRPr>
          </a:p>
        </p:txBody>
      </p:sp>
      <p:sp>
        <p:nvSpPr>
          <p:cNvPr id="10" name="文本框 9"/>
          <p:cNvSpPr txBox="1"/>
          <p:nvPr/>
        </p:nvSpPr>
        <p:spPr>
          <a:xfrm>
            <a:off x="1219102" y="663722"/>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latin typeface="微软雅黑" panose="020B0503020204020204" pitchFamily="34" charset="-122"/>
                <a:ea typeface="微软雅黑" panose="020B0503020204020204" pitchFamily="34" charset="-122"/>
              </a:rPr>
              <a:t>2024</a:t>
            </a:r>
            <a:r>
              <a:rPr lang="zh-CN" altLang="en-US" b="1" dirty="0" smtClean="0">
                <a:latin typeface="微软雅黑" panose="020B0503020204020204" pitchFamily="34" charset="-122"/>
                <a:ea typeface="微软雅黑" panose="020B0503020204020204" pitchFamily="34" charset="-122"/>
              </a:rPr>
              <a:t>年</a:t>
            </a:r>
            <a:r>
              <a:rPr lang="zh-CN" altLang="en-US" b="1" dirty="0">
                <a:latin typeface="微软雅黑" panose="020B0503020204020204" pitchFamily="34" charset="-122"/>
                <a:ea typeface="微软雅黑" panose="020B0503020204020204" pitchFamily="34" charset="-122"/>
              </a:rPr>
              <a:t>教育事业统计调查制度修订</a:t>
            </a:r>
          </a:p>
        </p:txBody>
      </p:sp>
      <p:sp>
        <p:nvSpPr>
          <p:cNvPr id="19" name="矩形 18"/>
          <p:cNvSpPr/>
          <p:nvPr/>
        </p:nvSpPr>
        <p:spPr>
          <a:xfrm>
            <a:off x="1012752" y="2392325"/>
            <a:ext cx="6953693" cy="3293209"/>
          </a:xfrm>
          <a:prstGeom prst="rect">
            <a:avLst/>
          </a:prstGeom>
        </p:spPr>
        <p:txBody>
          <a:bodyPr wrap="square">
            <a:spAutoFit/>
          </a:bodyPr>
          <a:lstStyle/>
          <a:p>
            <a:endParaRPr lang="en-US" altLang="zh-CN" sz="1600" dirty="0" smtClean="0"/>
          </a:p>
          <a:p>
            <a:endParaRPr lang="en-US" altLang="zh-CN" sz="1600" dirty="0" smtClean="0">
              <a:solidFill>
                <a:srgbClr val="FF0000"/>
              </a:solidFill>
            </a:endParaRPr>
          </a:p>
          <a:p>
            <a:r>
              <a:rPr lang="zh-CN" altLang="en-US" sz="1600" dirty="0" smtClean="0">
                <a:solidFill>
                  <a:srgbClr val="FF0000"/>
                </a:solidFill>
              </a:rPr>
              <a:t>    修订</a:t>
            </a:r>
            <a:r>
              <a:rPr lang="en-US" altLang="zh-CN" sz="1600" dirty="0" smtClean="0">
                <a:latin typeface="微软雅黑" panose="020B0503020204020204" pitchFamily="34" charset="-122"/>
                <a:ea typeface="微软雅黑" panose="020B0503020204020204" pitchFamily="34" charset="-122"/>
              </a:rPr>
              <a:t>“</a:t>
            </a:r>
            <a:r>
              <a:rPr lang="zh-CN" altLang="zh-CN" sz="1600" dirty="0" smtClean="0"/>
              <a:t>硕士、博士学位授权一级、二级学科点是指国务院学位委员会审批、备案批复的硕士、博士授权一级、二级学科点</a:t>
            </a:r>
            <a:r>
              <a:rPr lang="en-US" altLang="zh-CN" sz="1600" dirty="0" smtClean="0"/>
              <a:t>”</a:t>
            </a:r>
            <a:r>
              <a:rPr lang="zh-CN" altLang="en-US" sz="1600" dirty="0" smtClean="0"/>
              <a:t>填报说明 </a:t>
            </a:r>
            <a:r>
              <a:rPr lang="zh-CN" altLang="zh-CN" sz="1600" dirty="0" smtClean="0"/>
              <a:t>。</a:t>
            </a:r>
            <a:r>
              <a:rPr lang="zh-CN" altLang="zh-CN" sz="1600" dirty="0" smtClean="0">
                <a:solidFill>
                  <a:srgbClr val="44546A"/>
                </a:solidFill>
                <a:highlight>
                  <a:srgbClr val="FFFF00"/>
                </a:highlight>
              </a:rPr>
              <a:t>数据来源于教育部学位管理与研究生教育司</a:t>
            </a:r>
            <a:r>
              <a:rPr lang="zh-CN" altLang="zh-CN" sz="1600" dirty="0" smtClean="0"/>
              <a:t>，</a:t>
            </a:r>
            <a:r>
              <a:rPr lang="zh-CN" altLang="en-US" sz="1600" dirty="0" smtClean="0"/>
              <a:t>系统植入，</a:t>
            </a:r>
            <a:r>
              <a:rPr lang="zh-CN" altLang="zh-CN" sz="1600" dirty="0" smtClean="0"/>
              <a:t>不需要填写</a:t>
            </a:r>
            <a:r>
              <a:rPr lang="zh-CN" altLang="en-US" sz="1600" dirty="0" smtClean="0"/>
              <a:t>。</a:t>
            </a:r>
            <a:endParaRPr lang="en-US" altLang="zh-CN" sz="1600" dirty="0" smtClean="0"/>
          </a:p>
          <a:p>
            <a:endParaRPr lang="en-US" altLang="zh-CN" sz="1600" dirty="0" smtClean="0">
              <a:latin typeface="微软雅黑" panose="020B0503020204020204" pitchFamily="34" charset="-122"/>
              <a:ea typeface="微软雅黑" panose="020B0503020204020204" pitchFamily="34" charset="-122"/>
            </a:endParaRPr>
          </a:p>
          <a:p>
            <a:r>
              <a:rPr lang="zh-CN" altLang="en-US" sz="1600" dirty="0" smtClean="0">
                <a:solidFill>
                  <a:srgbClr val="FF0000"/>
                </a:solidFill>
              </a:rPr>
              <a:t>    修订</a:t>
            </a:r>
            <a:r>
              <a:rPr lang="en-US" altLang="zh-CN" sz="1600" dirty="0" smtClean="0">
                <a:latin typeface="微软雅黑" panose="020B0503020204020204" pitchFamily="34" charset="-122"/>
                <a:ea typeface="微软雅黑" panose="020B0503020204020204" pitchFamily="34" charset="-122"/>
              </a:rPr>
              <a:t>“</a:t>
            </a:r>
            <a:r>
              <a:rPr lang="zh-CN" altLang="zh-CN" sz="1600" dirty="0" smtClean="0"/>
              <a:t>国家一流学科数量</a:t>
            </a:r>
            <a:r>
              <a:rPr lang="en-US" altLang="zh-CN" sz="1600" dirty="0" smtClean="0"/>
              <a:t>”</a:t>
            </a:r>
            <a:r>
              <a:rPr lang="zh-CN" altLang="en-US" sz="1600" dirty="0" smtClean="0"/>
              <a:t>填报说明 </a:t>
            </a:r>
            <a:r>
              <a:rPr lang="zh-CN" altLang="zh-CN" sz="1600" dirty="0" smtClean="0"/>
              <a:t>。</a:t>
            </a:r>
            <a:r>
              <a:rPr lang="zh-CN" altLang="zh-CN" sz="1600" dirty="0" smtClean="0">
                <a:solidFill>
                  <a:srgbClr val="44546A"/>
                </a:solidFill>
                <a:highlight>
                  <a:srgbClr val="FFFF00"/>
                </a:highlight>
              </a:rPr>
              <a:t>数据来源于教育部学位管理与研究生教育司</a:t>
            </a:r>
            <a:r>
              <a:rPr lang="zh-CN" altLang="zh-CN" sz="1600" dirty="0" smtClean="0"/>
              <a:t>，</a:t>
            </a:r>
            <a:r>
              <a:rPr lang="zh-CN" altLang="en-US" sz="1600" dirty="0" smtClean="0"/>
              <a:t>系统植入，</a:t>
            </a:r>
            <a:r>
              <a:rPr lang="zh-CN" altLang="zh-CN" sz="1600" dirty="0" smtClean="0"/>
              <a:t>不需要填写</a:t>
            </a:r>
            <a:r>
              <a:rPr lang="zh-CN" altLang="en-US" sz="1600" dirty="0" smtClean="0"/>
              <a:t>。</a:t>
            </a:r>
            <a:endParaRPr lang="en-US" altLang="zh-CN" sz="1600" dirty="0" smtClean="0"/>
          </a:p>
          <a:p>
            <a:endParaRPr lang="en-US" altLang="zh-CN" sz="1600" dirty="0" smtClean="0"/>
          </a:p>
          <a:p>
            <a:r>
              <a:rPr lang="zh-CN" altLang="en-US" sz="1600" dirty="0" smtClean="0">
                <a:solidFill>
                  <a:srgbClr val="FF0000"/>
                </a:solidFill>
              </a:rPr>
              <a:t>    修订</a:t>
            </a:r>
            <a:r>
              <a:rPr lang="en-US" altLang="zh-CN" sz="1600" dirty="0" smtClean="0">
                <a:latin typeface="微软雅黑" panose="020B0503020204020204" pitchFamily="34" charset="-122"/>
                <a:ea typeface="微软雅黑" panose="020B0503020204020204" pitchFamily="34" charset="-122"/>
              </a:rPr>
              <a:t>“</a:t>
            </a:r>
            <a:r>
              <a:rPr lang="zh-CN" altLang="zh-CN" sz="1600" dirty="0" smtClean="0"/>
              <a:t>上学年全日制在校生短期出国校际交流人数</a:t>
            </a:r>
            <a:r>
              <a:rPr lang="en-US" altLang="zh-CN" sz="1600" dirty="0" smtClean="0"/>
              <a:t>”</a:t>
            </a:r>
            <a:r>
              <a:rPr lang="zh-CN" altLang="en-US" sz="1600" dirty="0" smtClean="0"/>
              <a:t>的指标解释 </a:t>
            </a:r>
            <a:r>
              <a:rPr lang="zh-CN" altLang="zh-CN" sz="1600" dirty="0" smtClean="0"/>
              <a:t>。上学年全日制在校生短期出国校际交流人数是指普通高校派出全日制在校生到与之有校际交流合作协议的国外大学开展为期三个月或以下的交流学习</a:t>
            </a:r>
            <a:r>
              <a:rPr lang="zh-CN" altLang="zh-CN" sz="1600" dirty="0" smtClean="0">
                <a:solidFill>
                  <a:srgbClr val="44546A"/>
                </a:solidFill>
                <a:highlight>
                  <a:srgbClr val="FFFF00"/>
                </a:highlight>
              </a:rPr>
              <a:t>的人数</a:t>
            </a:r>
            <a:r>
              <a:rPr lang="zh-CN" altLang="zh-CN" sz="1600" dirty="0" smtClean="0"/>
              <a:t>。</a:t>
            </a:r>
            <a:endParaRPr lang="zh-CN" altLang="en-US" sz="1600" dirty="0" smtClean="0"/>
          </a:p>
          <a:p>
            <a:endParaRPr lang="en-US" altLang="zh-CN" sz="1600" dirty="0"/>
          </a:p>
        </p:txBody>
      </p:sp>
      <p:sp>
        <p:nvSpPr>
          <p:cNvPr id="6" name="圆角矩形 11"/>
          <p:cNvSpPr/>
          <p:nvPr/>
        </p:nvSpPr>
        <p:spPr>
          <a:xfrm>
            <a:off x="634215" y="1581451"/>
            <a:ext cx="3656022"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1304</a:t>
            </a:r>
            <a:r>
              <a:rPr lang="zh-CN" altLang="en-US" dirty="0" smtClean="0"/>
              <a:t>高等教育学校基本情况</a:t>
            </a:r>
            <a:endParaRPr lang="en-US" altLang="zh-CN"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3"/>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solidFill>
                  <a:schemeClr val="accent3">
                    <a:lumMod val="50000"/>
                  </a:schemeClr>
                </a:solidFill>
                <a:latin typeface="微软雅黑" charset="0"/>
                <a:ea typeface="微软雅黑" charset="0"/>
              </a:rPr>
              <a:t>2024年教育事业统计调查制度修订</a:t>
            </a:r>
            <a:endParaRPr lang="en-US" altLang="zh-CN" b="1" dirty="0">
              <a:solidFill>
                <a:schemeClr val="accent3">
                  <a:lumMod val="50000"/>
                </a:schemeClr>
              </a:solidFill>
              <a:latin typeface="微软雅黑" charset="0"/>
              <a:ea typeface="微软雅黑" charset="0"/>
            </a:endParaRPr>
          </a:p>
        </p:txBody>
      </p:sp>
      <p:grpSp>
        <p:nvGrpSpPr>
          <p:cNvPr id="2" name="组合 1"/>
          <p:cNvGrpSpPr/>
          <p:nvPr/>
        </p:nvGrpSpPr>
        <p:grpSpPr>
          <a:xfrm>
            <a:off x="634215" y="1581452"/>
            <a:ext cx="8765534" cy="5276549"/>
            <a:chOff x="574026" y="1590850"/>
            <a:chExt cx="11687378" cy="5276549"/>
          </a:xfrm>
        </p:grpSpPr>
        <p:grpSp>
          <p:nvGrpSpPr>
            <p:cNvPr id="3" name="组合 20"/>
            <p:cNvGrpSpPr/>
            <p:nvPr/>
          </p:nvGrpSpPr>
          <p:grpSpPr>
            <a:xfrm>
              <a:off x="574026" y="2509356"/>
              <a:ext cx="11687378" cy="4358043"/>
              <a:chOff x="849553" y="1778919"/>
              <a:chExt cx="11687378" cy="4358043"/>
            </a:xfrm>
          </p:grpSpPr>
          <p:sp>
            <p:nvSpPr>
              <p:cNvPr id="41" name="矩形 40"/>
              <p:cNvSpPr/>
              <p:nvPr/>
            </p:nvSpPr>
            <p:spPr>
              <a:xfrm>
                <a:off x="9681334" y="1778919"/>
                <a:ext cx="2855597" cy="5067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44145" marR="0" lvl="0" indent="-144145"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endParaRPr kumimoji="0" lang="zh-CN" altLang="en-US" b="1" i="0" u="none" strike="noStrike" kern="1200" cap="none" spc="0" normalizeH="0" baseline="0" noProof="0" dirty="0">
                  <a:ln>
                    <a:noFill/>
                  </a:ln>
                  <a:solidFill>
                    <a:srgbClr val="192B3C"/>
                  </a:solidFill>
                  <a:effectLst/>
                  <a:uLnTx/>
                  <a:uFillTx/>
                  <a:latin typeface="微软雅黑" panose="020B0503020204020204" pitchFamily="34" charset="-122"/>
                  <a:ea typeface="微软雅黑" panose="020B0503020204020204" pitchFamily="34" charset="-122"/>
                </a:endParaRPr>
              </a:p>
            </p:txBody>
          </p:sp>
          <p:sp>
            <p:nvSpPr>
              <p:cNvPr id="42" name="文本框 22"/>
              <p:cNvSpPr txBox="1"/>
              <p:nvPr/>
            </p:nvSpPr>
            <p:spPr>
              <a:xfrm>
                <a:off x="849553" y="1778924"/>
                <a:ext cx="10573747" cy="4358038"/>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285750" lvl="0" indent="-285750">
                  <a:lnSpc>
                    <a:spcPts val="2800"/>
                  </a:lnSpc>
                  <a:spcAft>
                    <a:spcPts val="1200"/>
                  </a:spcAft>
                  <a:defRPr/>
                </a:pPr>
                <a:r>
                  <a:rPr lang="zh-CN" altLang="en-US" dirty="0" smtClean="0">
                    <a:solidFill>
                      <a:srgbClr val="FF0000"/>
                    </a:solidFill>
                  </a:rPr>
                  <a:t>修订</a:t>
                </a:r>
                <a:r>
                  <a:rPr lang="zh-CN" altLang="en-US" dirty="0" smtClean="0"/>
                  <a:t>“</a:t>
                </a:r>
                <a:r>
                  <a:rPr lang="zh-CN" altLang="zh-CN" dirty="0" smtClean="0"/>
                  <a:t>保留入学资格</a:t>
                </a:r>
                <a:r>
                  <a:rPr lang="zh-CN" altLang="en-US" dirty="0" smtClean="0"/>
                  <a:t>”的指标解释为“</a:t>
                </a:r>
                <a:r>
                  <a:rPr lang="zh-CN" altLang="zh-CN" dirty="0" smtClean="0"/>
                  <a:t>保留入学资格是指根据《普通高等学校学生管理规定》，新生向学校申请保留入学资格。</a:t>
                </a:r>
                <a:r>
                  <a:rPr lang="zh-CN" altLang="zh-CN" dirty="0" smtClean="0">
                    <a:solidFill>
                      <a:srgbClr val="44546A"/>
                    </a:solidFill>
                    <a:highlight>
                      <a:srgbClr val="FFFF00"/>
                    </a:highlight>
                  </a:rPr>
                  <a:t>获批同意</a:t>
                </a:r>
                <a:r>
                  <a:rPr lang="zh-CN" altLang="zh-CN" dirty="0" smtClean="0"/>
                  <a:t>保留入学资格期间不具有学籍。保留入学资格的条件、期限等由学校规定。含大学生新征入伍学生。</a:t>
                </a:r>
                <a:r>
                  <a:rPr lang="zh-CN" altLang="en-US" dirty="0" smtClean="0"/>
                  <a:t>”</a:t>
                </a:r>
                <a:endParaRPr kumimoji="0" lang="zh-CN" altLang="zh-CN" sz="1200" b="1" i="0" u="none" strike="noStrike" kern="0" cap="none" spc="0" normalizeH="0" baseline="0" noProof="0" dirty="0">
                  <a:ln>
                    <a:noFill/>
                  </a:ln>
                  <a:solidFill>
                    <a:srgbClr val="FF0000"/>
                  </a:solidFill>
                  <a:effectLst/>
                  <a:uLnTx/>
                  <a:uFillTx/>
                  <a:latin typeface="微软雅黑" panose="020B0503020204020204" pitchFamily="34" charset="-122"/>
                  <a:ea typeface="微软雅黑" panose="020B0503020204020204" pitchFamily="34" charset="-122"/>
                  <a:cs typeface="楷体" panose="02010609060101010101" pitchFamily="49" charset="-122"/>
                  <a:sym typeface="+mn-ea"/>
                </a:endParaRPr>
              </a:p>
            </p:txBody>
          </p:sp>
        </p:grpSp>
        <p:sp>
          <p:nvSpPr>
            <p:cNvPr id="23" name="圆角矩形 11"/>
            <p:cNvSpPr/>
            <p:nvPr/>
          </p:nvSpPr>
          <p:spPr>
            <a:xfrm>
              <a:off x="574026" y="1590850"/>
              <a:ext cx="10733236"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3336</a:t>
              </a:r>
              <a:r>
                <a:rPr lang="zh-CN" altLang="zh-CN" dirty="0" smtClean="0"/>
                <a:t>高等职业教育专科录取类型来源情况</a:t>
              </a:r>
              <a:r>
                <a:rPr lang="zh-CN" altLang="en-US" dirty="0" smtClean="0"/>
                <a:t>、教基</a:t>
              </a:r>
              <a:r>
                <a:rPr lang="en-US" altLang="zh-CN" dirty="0" smtClean="0"/>
                <a:t>3338</a:t>
              </a:r>
              <a:r>
                <a:rPr lang="zh-CN" altLang="zh-CN" dirty="0" smtClean="0"/>
                <a:t>普通本科、高职本科录取类型来源情况</a:t>
              </a:r>
              <a:endParaRPr lang="en-US" altLang="zh-CN" dirty="0"/>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3"/>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solidFill>
                  <a:schemeClr val="accent3">
                    <a:lumMod val="50000"/>
                  </a:schemeClr>
                </a:solidFill>
                <a:latin typeface="微软雅黑" charset="0"/>
                <a:ea typeface="微软雅黑" charset="0"/>
              </a:rPr>
              <a:t>2024年教育事业统计调查制度修订</a:t>
            </a:r>
            <a:endParaRPr lang="en-US" altLang="zh-CN" b="1" dirty="0">
              <a:solidFill>
                <a:schemeClr val="accent3">
                  <a:lumMod val="50000"/>
                </a:schemeClr>
              </a:solidFill>
              <a:latin typeface="微软雅黑" charset="0"/>
              <a:ea typeface="微软雅黑" charset="0"/>
            </a:endParaRPr>
          </a:p>
        </p:txBody>
      </p:sp>
      <p:grpSp>
        <p:nvGrpSpPr>
          <p:cNvPr id="2" name="组合 1"/>
          <p:cNvGrpSpPr/>
          <p:nvPr/>
        </p:nvGrpSpPr>
        <p:grpSpPr>
          <a:xfrm>
            <a:off x="634215" y="1581452"/>
            <a:ext cx="8765534" cy="5276549"/>
            <a:chOff x="574026" y="1590850"/>
            <a:chExt cx="11687378" cy="5276549"/>
          </a:xfrm>
        </p:grpSpPr>
        <p:grpSp>
          <p:nvGrpSpPr>
            <p:cNvPr id="3" name="组合 20"/>
            <p:cNvGrpSpPr/>
            <p:nvPr/>
          </p:nvGrpSpPr>
          <p:grpSpPr>
            <a:xfrm>
              <a:off x="574026" y="2509356"/>
              <a:ext cx="11687378" cy="4358043"/>
              <a:chOff x="849553" y="1778919"/>
              <a:chExt cx="11687378" cy="4358043"/>
            </a:xfrm>
          </p:grpSpPr>
          <p:sp>
            <p:nvSpPr>
              <p:cNvPr id="41" name="矩形 40"/>
              <p:cNvSpPr/>
              <p:nvPr/>
            </p:nvSpPr>
            <p:spPr>
              <a:xfrm>
                <a:off x="9681334" y="1778919"/>
                <a:ext cx="2855597" cy="5067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44145" marR="0" lvl="0" indent="-144145"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endParaRPr kumimoji="0" lang="zh-CN" altLang="en-US" b="1" i="0" u="none" strike="noStrike" kern="1200" cap="none" spc="0" normalizeH="0" baseline="0" noProof="0" dirty="0">
                  <a:ln>
                    <a:noFill/>
                  </a:ln>
                  <a:solidFill>
                    <a:srgbClr val="192B3C"/>
                  </a:solidFill>
                  <a:effectLst/>
                  <a:uLnTx/>
                  <a:uFillTx/>
                  <a:latin typeface="微软雅黑" panose="020B0503020204020204" pitchFamily="34" charset="-122"/>
                  <a:ea typeface="微软雅黑" panose="020B0503020204020204" pitchFamily="34" charset="-122"/>
                </a:endParaRPr>
              </a:p>
            </p:txBody>
          </p:sp>
          <p:sp>
            <p:nvSpPr>
              <p:cNvPr id="42" name="文本框 22"/>
              <p:cNvSpPr txBox="1"/>
              <p:nvPr/>
            </p:nvSpPr>
            <p:spPr>
              <a:xfrm>
                <a:off x="849553" y="1778924"/>
                <a:ext cx="10573747" cy="4358038"/>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rgbClr val="FF0000"/>
                    </a:solidFill>
                  </a:rPr>
                  <a:t>修订</a:t>
                </a:r>
                <a:r>
                  <a:rPr lang="zh-CN" altLang="en-US" dirty="0" smtClean="0"/>
                  <a:t>“填报说明（</a:t>
                </a:r>
                <a:r>
                  <a:rPr lang="en-US" altLang="zh-CN" dirty="0" smtClean="0"/>
                  <a:t>3</a:t>
                </a:r>
                <a:r>
                  <a:rPr lang="zh-CN" altLang="en-US" dirty="0" smtClean="0"/>
                  <a:t>）”</a:t>
                </a:r>
                <a:endParaRPr lang="en-US" altLang="zh-CN" dirty="0" smtClean="0"/>
              </a:p>
              <a:p>
                <a:endParaRPr lang="en-US" altLang="zh-CN" dirty="0" smtClean="0"/>
              </a:p>
              <a:p>
                <a:r>
                  <a:rPr lang="zh-CN" altLang="en-US" dirty="0" smtClean="0"/>
                  <a:t>“</a:t>
                </a:r>
                <a:r>
                  <a:rPr lang="zh-CN" altLang="zh-CN" dirty="0" smtClean="0"/>
                  <a:t>本表填报时先要确定教师所获得的学历（博士研究生、硕士研究生、本科、专科是学历），再确定学历中所获得的学位（博士、硕士是学位），本表忽略学士学位；以</a:t>
                </a:r>
                <a:r>
                  <a:rPr lang="zh-CN" altLang="zh-CN" dirty="0" smtClean="0">
                    <a:solidFill>
                      <a:srgbClr val="44546A"/>
                    </a:solidFill>
                    <a:highlight>
                      <a:srgbClr val="FFFF00"/>
                    </a:highlight>
                  </a:rPr>
                  <a:t>所获得的最高</a:t>
                </a:r>
                <a:r>
                  <a:rPr lang="zh-CN" altLang="zh-CN" dirty="0" smtClean="0"/>
                  <a:t>学历、学位数填报，在读人员不计算。</a:t>
                </a:r>
                <a:r>
                  <a:rPr lang="zh-CN" altLang="en-US" dirty="0" smtClean="0"/>
                  <a:t>”</a:t>
                </a:r>
                <a:endParaRPr lang="en-US" altLang="zh-CN" dirty="0">
                  <a:latin typeface="微软雅黑" panose="020B0503020204020204" pitchFamily="34" charset="-122"/>
                  <a:ea typeface="微软雅黑" panose="020B0503020204020204" pitchFamily="34" charset="-122"/>
                </a:endParaRPr>
              </a:p>
            </p:txBody>
          </p:sp>
        </p:grpSp>
        <p:sp>
          <p:nvSpPr>
            <p:cNvPr id="23" name="圆角矩形 11"/>
            <p:cNvSpPr/>
            <p:nvPr/>
          </p:nvSpPr>
          <p:spPr>
            <a:xfrm>
              <a:off x="574026" y="1590850"/>
              <a:ext cx="6458947"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4354</a:t>
              </a:r>
              <a:r>
                <a:rPr lang="zh-CN" altLang="zh-CN" dirty="0" smtClean="0"/>
                <a:t>职业教育学校、高等教育学校专任教师分年龄情况</a:t>
              </a:r>
              <a:endParaRPr lang="en-US" altLang="zh-CN" dirty="0"/>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ipptx.com-Picture 3"/>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7863899" y="5494085"/>
            <a:ext cx="1034921" cy="1028665"/>
          </a:xfrm>
          <a:prstGeom prst="rect">
            <a:avLst/>
          </a:prstGeom>
        </p:spPr>
      </p:pic>
      <p:sp>
        <p:nvSpPr>
          <p:cNvPr id="10" name="文本框 9"/>
          <p:cNvSpPr txBox="1"/>
          <p:nvPr/>
        </p:nvSpPr>
        <p:spPr>
          <a:xfrm>
            <a:off x="1219102" y="663723"/>
            <a:ext cx="4325006" cy="1034129"/>
          </a:xfrm>
          <a:prstGeom prst="rect">
            <a:avLst/>
          </a:prstGeom>
          <a:noFill/>
        </p:spPr>
        <p:txBody>
          <a:bodyPr wrap="square" lIns="0" tIns="0" rIns="0" bIns="0">
            <a:spAutoFit/>
          </a:bodyPr>
          <a:lstStyle>
            <a:defPPr>
              <a:defRPr lang="zh-CN"/>
            </a:defPPr>
            <a:lvl1pPr>
              <a:lnSpc>
                <a:spcPct val="120000"/>
              </a:lnSpc>
              <a:defRPr sz="2800">
                <a:solidFill>
                  <a:schemeClr val="accent3">
                    <a:lumMod val="50000"/>
                  </a:schemeClr>
                </a:solidFill>
                <a:latin typeface="思源宋体 CN Medium" panose="02020500000000000000" pitchFamily="18" charset="-122"/>
                <a:ea typeface="思源宋体 CN Medium" panose="02020500000000000000" pitchFamily="18" charset="-122"/>
              </a:defRPr>
            </a:lvl1pPr>
          </a:lstStyle>
          <a:p>
            <a:pPr lvl="0"/>
            <a:r>
              <a:rPr lang="en-US" altLang="zh-CN" b="1" dirty="0" smtClean="0">
                <a:solidFill>
                  <a:schemeClr val="accent3">
                    <a:lumMod val="50000"/>
                  </a:schemeClr>
                </a:solidFill>
                <a:latin typeface="微软雅黑" charset="0"/>
                <a:ea typeface="微软雅黑" charset="0"/>
              </a:rPr>
              <a:t>2024年教育事业统计调查制度修订</a:t>
            </a:r>
            <a:endParaRPr lang="en-US" altLang="zh-CN" b="1" dirty="0">
              <a:solidFill>
                <a:schemeClr val="accent3">
                  <a:lumMod val="50000"/>
                </a:schemeClr>
              </a:solidFill>
              <a:latin typeface="微软雅黑" charset="0"/>
              <a:ea typeface="微软雅黑" charset="0"/>
            </a:endParaRPr>
          </a:p>
        </p:txBody>
      </p:sp>
      <p:grpSp>
        <p:nvGrpSpPr>
          <p:cNvPr id="2" name="组合 1"/>
          <p:cNvGrpSpPr/>
          <p:nvPr/>
        </p:nvGrpSpPr>
        <p:grpSpPr>
          <a:xfrm>
            <a:off x="634215" y="1581452"/>
            <a:ext cx="8765534" cy="5276549"/>
            <a:chOff x="574026" y="1590850"/>
            <a:chExt cx="11687378" cy="5276549"/>
          </a:xfrm>
        </p:grpSpPr>
        <p:grpSp>
          <p:nvGrpSpPr>
            <p:cNvPr id="3" name="组合 20"/>
            <p:cNvGrpSpPr/>
            <p:nvPr/>
          </p:nvGrpSpPr>
          <p:grpSpPr>
            <a:xfrm>
              <a:off x="574026" y="2509356"/>
              <a:ext cx="11687378" cy="4358043"/>
              <a:chOff x="849553" y="1778919"/>
              <a:chExt cx="11687378" cy="4358043"/>
            </a:xfrm>
          </p:grpSpPr>
          <p:sp>
            <p:nvSpPr>
              <p:cNvPr id="41" name="矩形 40"/>
              <p:cNvSpPr/>
              <p:nvPr/>
            </p:nvSpPr>
            <p:spPr>
              <a:xfrm>
                <a:off x="9681334" y="1778919"/>
                <a:ext cx="2855597" cy="506730"/>
              </a:xfrm>
              <a:prstGeom prst="rect">
                <a:avLst/>
              </a:prstGeom>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144145" marR="0" lvl="0" indent="-144145" algn="l" defTabSz="914400" rtl="0" eaLnBrk="1" fontAlgn="auto" latinLnBrk="0" hangingPunct="1">
                  <a:lnSpc>
                    <a:spcPct val="150000"/>
                  </a:lnSpc>
                  <a:spcBef>
                    <a:spcPts val="0"/>
                  </a:spcBef>
                  <a:spcAft>
                    <a:spcPts val="0"/>
                  </a:spcAft>
                  <a:buClrTx/>
                  <a:buSzTx/>
                  <a:buFont typeface="Arial" panose="020B0604020202020204" pitchFamily="34" charset="0"/>
                  <a:buChar char="•"/>
                  <a:defRPr/>
                </a:pPr>
                <a:endParaRPr kumimoji="0" lang="zh-CN" altLang="en-US" b="1" i="0" u="none" strike="noStrike" kern="1200" cap="none" spc="0" normalizeH="0" baseline="0" noProof="0" dirty="0">
                  <a:ln>
                    <a:noFill/>
                  </a:ln>
                  <a:solidFill>
                    <a:srgbClr val="192B3C"/>
                  </a:solidFill>
                  <a:effectLst/>
                  <a:uLnTx/>
                  <a:uFillTx/>
                  <a:latin typeface="微软雅黑" panose="020B0503020204020204" pitchFamily="34" charset="-122"/>
                  <a:ea typeface="微软雅黑" panose="020B0503020204020204" pitchFamily="34" charset="-122"/>
                </a:endParaRPr>
              </a:p>
            </p:txBody>
          </p:sp>
          <p:sp>
            <p:nvSpPr>
              <p:cNvPr id="42" name="文本框 22"/>
              <p:cNvSpPr txBox="1"/>
              <p:nvPr/>
            </p:nvSpPr>
            <p:spPr>
              <a:xfrm>
                <a:off x="849553" y="1778924"/>
                <a:ext cx="10573747" cy="4358038"/>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zh-CN" altLang="en-US" dirty="0" smtClean="0">
                    <a:solidFill>
                      <a:srgbClr val="FF0000"/>
                    </a:solidFill>
                  </a:rPr>
                  <a:t>修订</a:t>
                </a:r>
                <a:r>
                  <a:rPr lang="en-US" altLang="zh-CN" dirty="0" smtClean="0">
                    <a:latin typeface="微软雅黑" panose="020B0503020204020204" pitchFamily="34" charset="-122"/>
                    <a:ea typeface="微软雅黑" panose="020B0503020204020204" pitchFamily="34" charset="-122"/>
                  </a:rPr>
                  <a:t>“</a:t>
                </a:r>
                <a:r>
                  <a:rPr lang="zh-CN" altLang="en-US" dirty="0" smtClean="0">
                    <a:latin typeface="微软雅黑" panose="020B0503020204020204" pitchFamily="34" charset="-122"/>
                    <a:ea typeface="微软雅黑" panose="020B0503020204020204" pitchFamily="34" charset="-122"/>
                  </a:rPr>
                  <a:t>固定资产总值</a:t>
                </a:r>
                <a:r>
                  <a:rPr lang="en-US" altLang="zh-CN" dirty="0" smtClean="0"/>
                  <a:t>”</a:t>
                </a:r>
                <a:r>
                  <a:rPr lang="zh-CN" altLang="en-US" dirty="0" smtClean="0"/>
                  <a:t>填报说明 </a:t>
                </a:r>
                <a:endParaRPr lang="en-US" altLang="zh-CN" dirty="0" smtClean="0"/>
              </a:p>
              <a:p>
                <a:endParaRPr lang="en-US" altLang="zh-CN" dirty="0" smtClean="0"/>
              </a:p>
              <a:p>
                <a:r>
                  <a:rPr lang="en-US" altLang="zh-CN" dirty="0" smtClean="0"/>
                  <a:t>    </a:t>
                </a:r>
                <a:r>
                  <a:rPr lang="zh-CN" altLang="zh-CN" dirty="0" smtClean="0"/>
                  <a:t>固定资产总值是</a:t>
                </a:r>
                <a:r>
                  <a:rPr lang="zh-CN" altLang="zh-CN" dirty="0" smtClean="0">
                    <a:solidFill>
                      <a:srgbClr val="44546A"/>
                    </a:solidFill>
                    <a:highlight>
                      <a:srgbClr val="FFFF00"/>
                    </a:highlight>
                  </a:rPr>
                  <a:t>指使用期限超过一年，单位价值在</a:t>
                </a:r>
                <a:r>
                  <a:rPr lang="en-US" altLang="zh-CN" dirty="0" smtClean="0">
                    <a:solidFill>
                      <a:srgbClr val="44546A"/>
                    </a:solidFill>
                    <a:highlight>
                      <a:srgbClr val="FFFF00"/>
                    </a:highlight>
                  </a:rPr>
                  <a:t>1000</a:t>
                </a:r>
                <a:r>
                  <a:rPr lang="zh-CN" altLang="zh-CN" dirty="0" smtClean="0">
                    <a:solidFill>
                      <a:srgbClr val="44546A"/>
                    </a:solidFill>
                    <a:highlight>
                      <a:srgbClr val="FFFF00"/>
                    </a:highlight>
                  </a:rPr>
                  <a:t>元以上，并在使用过程中基本保持原有物质形态的资产总值。单位价值虽未达到规定标准，但是耐用时间在一年以上的大批同类物资，作为固定资产管理。</a:t>
                </a:r>
                <a:endParaRPr lang="en-US" altLang="zh-CN" dirty="0" smtClean="0">
                  <a:solidFill>
                    <a:srgbClr val="44546A"/>
                  </a:solidFill>
                  <a:highlight>
                    <a:srgbClr val="FFFF00"/>
                  </a:highlight>
                </a:endParaRPr>
              </a:p>
              <a:p>
                <a:endParaRPr lang="en-US" altLang="zh-CN" dirty="0" smtClean="0">
                  <a:solidFill>
                    <a:srgbClr val="44546A"/>
                  </a:solidFill>
                  <a:highlight>
                    <a:srgbClr val="FFFF00"/>
                  </a:highlight>
                </a:endParaRPr>
              </a:p>
              <a:p>
                <a:r>
                  <a:rPr lang="zh-CN" altLang="zh-CN" dirty="0" smtClean="0"/>
                  <a:t>根据财会制度填写固定资产账面</a:t>
                </a:r>
                <a:r>
                  <a:rPr lang="zh-CN" altLang="zh-CN" sz="2400" b="1" dirty="0" smtClean="0">
                    <a:solidFill>
                      <a:schemeClr val="accent2"/>
                    </a:solidFill>
                  </a:rPr>
                  <a:t>原值</a:t>
                </a:r>
                <a:r>
                  <a:rPr lang="zh-CN" altLang="zh-CN" dirty="0" smtClean="0"/>
                  <a:t>。</a:t>
                </a:r>
                <a:endParaRPr lang="en-US" altLang="zh-CN" dirty="0" smtClean="0"/>
              </a:p>
              <a:p>
                <a:endParaRPr lang="en-US" altLang="zh-CN" dirty="0">
                  <a:latin typeface="微软雅黑" panose="020B0503020204020204" pitchFamily="34" charset="-122"/>
                  <a:ea typeface="微软雅黑" panose="020B0503020204020204" pitchFamily="34" charset="-122"/>
                </a:endParaRPr>
              </a:p>
            </p:txBody>
          </p:sp>
        </p:grpSp>
        <p:sp>
          <p:nvSpPr>
            <p:cNvPr id="23" name="圆角矩形 11"/>
            <p:cNvSpPr/>
            <p:nvPr/>
          </p:nvSpPr>
          <p:spPr>
            <a:xfrm>
              <a:off x="574026" y="1590850"/>
              <a:ext cx="6458947" cy="735656"/>
            </a:xfrm>
            <a:prstGeom prst="roundRect">
              <a:avLst/>
            </a:prstGeom>
            <a:gradFill flip="none" rotWithShape="1">
              <a:gsLst>
                <a:gs pos="0">
                  <a:schemeClr val="accent3">
                    <a:shade val="30000"/>
                    <a:satMod val="115000"/>
                  </a:schemeClr>
                </a:gs>
                <a:gs pos="35000">
                  <a:schemeClr val="accent3">
                    <a:shade val="67500"/>
                    <a:satMod val="115000"/>
                  </a:schemeClr>
                </a:gs>
                <a:gs pos="69000">
                  <a:schemeClr val="accent3">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horz" wrap="square"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zh-CN" altLang="en-US" dirty="0" smtClean="0"/>
                <a:t>教基</a:t>
              </a:r>
              <a:r>
                <a:rPr lang="en-US" altLang="zh-CN" dirty="0" smtClean="0"/>
                <a:t>5377</a:t>
              </a:r>
              <a:r>
                <a:rPr lang="zh-CN" altLang="zh-CN" dirty="0" smtClean="0"/>
                <a:t>职业教育学校、高等教育学校资产等办学条件</a:t>
              </a:r>
              <a:endParaRPr lang="en-US" altLang="zh-CN" dirty="0"/>
            </a:p>
          </p:txBody>
        </p:sp>
      </p:grpSp>
      <p:grpSp>
        <p:nvGrpSpPr>
          <p:cNvPr id="5" name="组合 8"/>
          <p:cNvGrpSpPr/>
          <p:nvPr/>
        </p:nvGrpSpPr>
        <p:grpSpPr>
          <a:xfrm>
            <a:off x="4643438" y="3929066"/>
            <a:ext cx="3641984" cy="2695018"/>
            <a:chOff x="913" y="2075"/>
            <a:chExt cx="7352" cy="4389"/>
          </a:xfrm>
        </p:grpSpPr>
        <p:pic>
          <p:nvPicPr>
            <p:cNvPr id="11" name="图片 10"/>
            <p:cNvPicPr>
              <a:picLocks noChangeAspect="1"/>
            </p:cNvPicPr>
            <p:nvPr/>
          </p:nvPicPr>
          <p:blipFill>
            <a:blip r:embed="rId4"/>
            <a:stretch>
              <a:fillRect/>
            </a:stretch>
          </p:blipFill>
          <p:spPr>
            <a:xfrm>
              <a:off x="913" y="2075"/>
              <a:ext cx="7353" cy="3210"/>
            </a:xfrm>
            <a:prstGeom prst="rect">
              <a:avLst/>
            </a:prstGeom>
            <a:ln>
              <a:solidFill>
                <a:srgbClr val="44546A"/>
              </a:solidFill>
            </a:ln>
          </p:spPr>
        </p:pic>
        <p:pic>
          <p:nvPicPr>
            <p:cNvPr id="12" name="图片 11"/>
            <p:cNvPicPr>
              <a:picLocks noChangeAspect="1"/>
            </p:cNvPicPr>
            <p:nvPr/>
          </p:nvPicPr>
          <p:blipFill>
            <a:blip r:embed="rId5"/>
            <a:stretch>
              <a:fillRect/>
            </a:stretch>
          </p:blipFill>
          <p:spPr>
            <a:xfrm>
              <a:off x="913" y="4180"/>
              <a:ext cx="7353" cy="2284"/>
            </a:xfrm>
            <a:prstGeom prst="rect">
              <a:avLst/>
            </a:prstGeom>
            <a:ln>
              <a:solidFill>
                <a:srgbClr val="44546A"/>
              </a:solidFill>
            </a:ln>
          </p:spPr>
        </p:pic>
      </p:gr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跋涉">
  <a:themeElements>
    <a:clrScheme name="跋涉">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跋涉">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跋涉">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TotalTime>
  <Words>1349</Words>
  <Application>Microsoft Office PowerPoint</Application>
  <PresentationFormat>全屏显示(4:3)</PresentationFormat>
  <Paragraphs>104</Paragraphs>
  <Slides>12</Slides>
  <Notes>5</Notes>
  <HiddenSlides>0</HiddenSlides>
  <MMClips>0</MMClips>
  <ScaleCrop>false</ScaleCrop>
  <HeadingPairs>
    <vt:vector size="4" baseType="variant">
      <vt:variant>
        <vt:lpstr>主题</vt:lpstr>
      </vt:variant>
      <vt:variant>
        <vt:i4>1</vt:i4>
      </vt:variant>
      <vt:variant>
        <vt:lpstr>幻灯片标题</vt:lpstr>
      </vt:variant>
      <vt:variant>
        <vt:i4>12</vt:i4>
      </vt:variant>
    </vt:vector>
  </HeadingPairs>
  <TitlesOfParts>
    <vt:vector size="13" baseType="lpstr">
      <vt:lpstr>跋涉</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vector>
  </TitlesOfParts>
  <Company>lnjyxy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dingte</dc:creator>
  <cp:lastModifiedBy>dingte</cp:lastModifiedBy>
  <cp:revision>2</cp:revision>
  <dcterms:created xsi:type="dcterms:W3CDTF">2024-09-04T00:52:06Z</dcterms:created>
  <dcterms:modified xsi:type="dcterms:W3CDTF">2024-09-04T00:56:09Z</dcterms:modified>
</cp:coreProperties>
</file>